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9377600" cy="32918400"/>
  <p:notesSz cx="6858000" cy="9144000"/>
  <p:defaultTextStyle>
    <a:defPPr>
      <a:defRPr lang="en-US"/>
    </a:defPPr>
    <a:lvl1pPr marL="0" algn="l" defTabSz="293476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67383" algn="l" defTabSz="293476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34767" algn="l" defTabSz="293476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02150" algn="l" defTabSz="293476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69534" algn="l" defTabSz="293476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36917" algn="l" defTabSz="293476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04300" algn="l" defTabSz="293476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271684" algn="l" defTabSz="293476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39067" algn="l" defTabSz="293476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465" autoAdjust="0"/>
    <p:restoredTop sz="95563" autoAdjust="0"/>
  </p:normalViewPr>
  <p:slideViewPr>
    <p:cSldViewPr>
      <p:cViewPr>
        <p:scale>
          <a:sx n="30" d="100"/>
          <a:sy n="30" d="100"/>
        </p:scale>
        <p:origin x="-912" y="6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3218688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48554640" y="1463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49377600" cy="120700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90042" y="30679951"/>
            <a:ext cx="47698761" cy="14859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406640" y="13533120"/>
            <a:ext cx="34564320" cy="8412480"/>
          </a:xfrm>
        </p:spPr>
        <p:txBody>
          <a:bodyPr/>
          <a:lstStyle>
            <a:lvl1pPr marL="0" indent="0" algn="ctr">
              <a:buNone/>
              <a:defRPr sz="7700" b="1" cap="all" spc="1200" baseline="0">
                <a:solidFill>
                  <a:schemeClr val="tx2"/>
                </a:solidFill>
              </a:defRPr>
            </a:lvl1pPr>
            <a:lvl2pPr marL="2194560" indent="0" algn="ctr">
              <a:buNone/>
            </a:lvl2pPr>
            <a:lvl3pPr marL="4389120" indent="0" algn="ctr">
              <a:buNone/>
            </a:lvl3pPr>
            <a:lvl4pPr marL="6583680" indent="0" algn="ctr">
              <a:buNone/>
            </a:lvl4pPr>
            <a:lvl5pPr marL="8778240" indent="0" algn="ctr">
              <a:buNone/>
            </a:lvl5pPr>
            <a:lvl6pPr marL="10972800" indent="0" algn="ctr">
              <a:buNone/>
            </a:lvl6pPr>
            <a:lvl7pPr marL="13167360" indent="0" algn="ctr">
              <a:buNone/>
            </a:lvl7pPr>
            <a:lvl8pPr marL="15361920" indent="0" algn="ctr">
              <a:buNone/>
            </a:lvl8pPr>
            <a:lvl9pPr marL="1755648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39421" y="11616538"/>
            <a:ext cx="4769876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2961" y="731520"/>
            <a:ext cx="47698761" cy="3142609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23042880" y="10153498"/>
            <a:ext cx="3291840" cy="2926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23553117" y="10607041"/>
            <a:ext cx="2271369" cy="201899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3454360" y="10557362"/>
            <a:ext cx="2468880" cy="2118360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03320" y="1828800"/>
            <a:ext cx="41970960" cy="8412480"/>
          </a:xfrm>
        </p:spPr>
        <p:txBody>
          <a:bodyPr anchor="b"/>
          <a:lstStyle>
            <a:lvl1pPr>
              <a:defRPr sz="20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3218688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37856160" y="0"/>
            <a:ext cx="1152144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49377600" cy="7461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0042" y="30679951"/>
            <a:ext cx="47698761" cy="14859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2961" y="746152"/>
            <a:ext cx="47698761" cy="3142609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23591520" y="15734995"/>
            <a:ext cx="2997769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36934445" y="14043662"/>
            <a:ext cx="3291840" cy="2926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37444681" y="14497206"/>
            <a:ext cx="2271369" cy="201899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45925" y="14447527"/>
            <a:ext cx="2468880" cy="2118360"/>
          </a:xfrm>
        </p:spPr>
        <p:txBody>
          <a:bodyPr/>
          <a:lstStyle/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463040"/>
            <a:ext cx="35387280" cy="2794255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913560" y="1463047"/>
            <a:ext cx="7818120" cy="280873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53115" y="4926588"/>
            <a:ext cx="2468880" cy="2118360"/>
          </a:xfrm>
        </p:spPr>
        <p:txBody>
          <a:bodyPr/>
          <a:lstStyle/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629461" y="7329830"/>
            <a:ext cx="45921168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3218688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48554640" y="9144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22961" y="10972800"/>
            <a:ext cx="47698761" cy="14630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9421" y="683290"/>
            <a:ext cx="47698761" cy="1027054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9501" y="13167362"/>
            <a:ext cx="34992939" cy="8031480"/>
          </a:xfrm>
        </p:spPr>
        <p:txBody>
          <a:bodyPr anchor="t"/>
          <a:lstStyle>
            <a:lvl1pPr marL="0" indent="0" algn="ctr">
              <a:buNone/>
              <a:defRPr sz="7700" b="1" cap="all" spc="1200" baseline="0">
                <a:solidFill>
                  <a:schemeClr val="tx2"/>
                </a:solidFill>
              </a:defRPr>
            </a:lvl1pPr>
            <a:lvl2pPr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0042" y="30679951"/>
            <a:ext cx="47698761" cy="14859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22961" y="731520"/>
            <a:ext cx="47698761" cy="3142609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22961" y="11704320"/>
            <a:ext cx="4769876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23042880" y="10153498"/>
            <a:ext cx="3291840" cy="2926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23553117" y="10607041"/>
            <a:ext cx="2271369" cy="201899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54360" y="10557362"/>
            <a:ext cx="2468880" cy="2118360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560320"/>
            <a:ext cx="41970960" cy="7315200"/>
          </a:xfrm>
        </p:spPr>
        <p:txBody>
          <a:bodyPr anchor="b"/>
          <a:lstStyle>
            <a:lvl1pPr algn="ctr">
              <a:buNone/>
              <a:defRPr sz="20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461" y="1097280"/>
            <a:ext cx="46085760" cy="36429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72480" y="30767731"/>
            <a:ext cx="16442741" cy="1755648"/>
          </a:xfrm>
        </p:spPr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24640635" y="7563132"/>
            <a:ext cx="48174" cy="2313387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629461" y="6583680"/>
            <a:ext cx="21808440" cy="22472294"/>
          </a:xfrm>
        </p:spPr>
        <p:txBody>
          <a:bodyPr/>
          <a:lstStyle>
            <a:lvl1pPr>
              <a:defRPr sz="120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5923240" y="6583680"/>
            <a:ext cx="21808440" cy="22472294"/>
          </a:xfrm>
        </p:spPr>
        <p:txBody>
          <a:bodyPr/>
          <a:lstStyle>
            <a:lvl1pPr>
              <a:defRPr sz="120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24688800" y="10561320"/>
            <a:ext cx="0" cy="2010217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49377600" cy="69494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3218688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4855464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22961" y="6583680"/>
            <a:ext cx="47698761" cy="43891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7986" y="30679950"/>
            <a:ext cx="47698761" cy="14923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461" y="7315200"/>
            <a:ext cx="21817015" cy="35182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0600" b="1" dirty="0" smtClean="0">
                <a:solidFill>
                  <a:srgbClr val="FFFFFF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5873184" y="7315200"/>
            <a:ext cx="21825585" cy="351129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0600" b="1"/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45920" y="30767731"/>
            <a:ext cx="19339560" cy="175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22961" y="6144768"/>
            <a:ext cx="4769876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22961" y="746152"/>
            <a:ext cx="47698761" cy="3142609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1629461" y="11862640"/>
            <a:ext cx="21824899" cy="1832833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25923240" y="11862638"/>
            <a:ext cx="21808440" cy="1834652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23042880" y="4588973"/>
            <a:ext cx="3291840" cy="2926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23553117" y="5042516"/>
            <a:ext cx="2271369" cy="201899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454360" y="5003599"/>
            <a:ext cx="2468880" cy="2118360"/>
          </a:xfrm>
        </p:spPr>
        <p:txBody>
          <a:bodyPr/>
          <a:lstStyle>
            <a:lvl1pPr algn="ctr">
              <a:defRPr/>
            </a:lvl1pPr>
          </a:lstStyle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454360" y="4972898"/>
            <a:ext cx="2468880" cy="2118360"/>
          </a:xfrm>
        </p:spPr>
        <p:txBody>
          <a:bodyPr/>
          <a:lstStyle/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3218688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49377600" cy="7461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4855464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0042" y="30679951"/>
            <a:ext cx="47698761" cy="14859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2961" y="760782"/>
            <a:ext cx="47698761" cy="3142609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042880" y="30358081"/>
            <a:ext cx="3291840" cy="211835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22961" y="731520"/>
            <a:ext cx="47698761" cy="14630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3218688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4855464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49377600" cy="570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22960" y="2926080"/>
            <a:ext cx="14813280" cy="281635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389120"/>
            <a:ext cx="12755880" cy="4754880"/>
          </a:xfrm>
        </p:spPr>
        <p:txBody>
          <a:bodyPr anchor="b">
            <a:noAutofit/>
          </a:bodyPr>
          <a:lstStyle>
            <a:lvl1pPr algn="l">
              <a:buNone/>
              <a:defRPr sz="106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57400" y="9509763"/>
            <a:ext cx="12755880" cy="19895822"/>
          </a:xfrm>
        </p:spPr>
        <p:txBody>
          <a:bodyPr/>
          <a:lstStyle>
            <a:lvl1pPr marL="0" indent="0">
              <a:spcAft>
                <a:spcPts val="4800"/>
              </a:spcAft>
              <a:buNone/>
              <a:defRPr sz="7700">
                <a:solidFill>
                  <a:srgbClr val="FFFFFF"/>
                </a:solidFill>
              </a:defRPr>
            </a:lvl1pPr>
            <a:lvl2pPr>
              <a:buNone/>
              <a:defRPr sz="58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2961" y="731520"/>
            <a:ext cx="47698761" cy="3142609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2961" y="2560320"/>
            <a:ext cx="4769876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16870680" y="3291840"/>
            <a:ext cx="30449520" cy="259689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6995160" y="1097280"/>
            <a:ext cx="3291840" cy="2926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7505395" y="1550824"/>
            <a:ext cx="2271369" cy="201899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06640" y="1501145"/>
            <a:ext cx="2468880" cy="2118360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6502" y="30664251"/>
            <a:ext cx="47698761" cy="14859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29461" y="30772070"/>
            <a:ext cx="18269712" cy="1755648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822961" y="2560320"/>
            <a:ext cx="47698761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3218688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4855464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22961" y="731520"/>
            <a:ext cx="47698761" cy="144841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22960" y="2926080"/>
            <a:ext cx="14813280" cy="2816352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22961" y="746152"/>
            <a:ext cx="47698761" cy="3142609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6995160" y="1097280"/>
            <a:ext cx="3291840" cy="2926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7505395" y="1550824"/>
            <a:ext cx="2271369" cy="201899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06640" y="1501145"/>
            <a:ext cx="2468880" cy="2118360"/>
          </a:xfrm>
        </p:spPr>
        <p:txBody>
          <a:bodyPr/>
          <a:lstStyle/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25" y="24140160"/>
            <a:ext cx="31683960" cy="5852160"/>
          </a:xfrm>
        </p:spPr>
        <p:txBody>
          <a:bodyPr anchor="t">
            <a:noAutofit/>
          </a:bodyPr>
          <a:lstStyle>
            <a:lvl1pPr algn="l">
              <a:buNone/>
              <a:defRPr sz="115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02025" y="2926080"/>
            <a:ext cx="31683960" cy="20482560"/>
          </a:xfrm>
        </p:spPr>
        <p:txBody>
          <a:bodyPr/>
          <a:lstStyle>
            <a:lvl1pPr marL="0" indent="0">
              <a:buNone/>
              <a:defRPr sz="15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754880"/>
            <a:ext cx="13167360" cy="25237440"/>
          </a:xfrm>
        </p:spPr>
        <p:txBody>
          <a:bodyPr/>
          <a:lstStyle>
            <a:lvl1pPr marL="0" indent="0">
              <a:spcAft>
                <a:spcPts val="4800"/>
              </a:spcAft>
              <a:buFontTx/>
              <a:buNone/>
              <a:defRPr sz="7700">
                <a:solidFill>
                  <a:srgbClr val="FFFFFF"/>
                </a:solidFill>
              </a:defRPr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06502" y="30664251"/>
            <a:ext cx="47698761" cy="14859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256020" y="30743923"/>
            <a:ext cx="16442741" cy="1755648"/>
          </a:xfrm>
        </p:spPr>
        <p:txBody>
          <a:bodyPr/>
          <a:lstStyle/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29461" y="30772070"/>
            <a:ext cx="19356019" cy="175564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32186880"/>
            <a:ext cx="49377600" cy="731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3"/>
            <a:ext cx="49377600" cy="668818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48554640" y="0"/>
            <a:ext cx="822960" cy="32918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6502" y="30664251"/>
            <a:ext cx="47698761" cy="14859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1272480" y="30743923"/>
            <a:ext cx="16442741" cy="1755648"/>
          </a:xfrm>
          <a:prstGeom prst="rect">
            <a:avLst/>
          </a:prstGeom>
        </p:spPr>
        <p:txBody>
          <a:bodyPr vert="horz" lIns="438912" tIns="219456" rIns="438912" bIns="219456"/>
          <a:lstStyle>
            <a:lvl1pPr algn="r" eaLnBrk="1" latinLnBrk="0" hangingPunct="1">
              <a:defRPr kumimoji="0" sz="6700">
                <a:solidFill>
                  <a:srgbClr val="FFFFFF"/>
                </a:solidFill>
              </a:defRPr>
            </a:lvl1pPr>
          </a:lstStyle>
          <a:p>
            <a:fld id="{10A5C498-FEE0-4BB1-A507-54683E46E9E7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45920" y="30772070"/>
            <a:ext cx="19339560" cy="1755648"/>
          </a:xfrm>
          <a:prstGeom prst="rect">
            <a:avLst/>
          </a:prstGeom>
        </p:spPr>
        <p:txBody>
          <a:bodyPr vert="horz" lIns="438912" tIns="219456" rIns="438912" bIns="219456"/>
          <a:lstStyle>
            <a:lvl1pPr algn="l" eaLnBrk="1" latinLnBrk="0" hangingPunct="1">
              <a:defRPr kumimoji="0" sz="58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2961" y="746152"/>
            <a:ext cx="47698761" cy="3142609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22961" y="6128366"/>
            <a:ext cx="4769876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438912" tIns="219456" rIns="438912" bIns="219456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23042880" y="4588973"/>
            <a:ext cx="3291840" cy="292608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23553117" y="5042516"/>
            <a:ext cx="2271369" cy="201899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3454360" y="4992838"/>
            <a:ext cx="2468880" cy="2118360"/>
          </a:xfrm>
          <a:prstGeom prst="rect">
            <a:avLst/>
          </a:prstGeom>
        </p:spPr>
        <p:txBody>
          <a:bodyPr vert="horz" lIns="219456" tIns="219456" rIns="219456" bIns="219456" anchor="ctr">
            <a:normAutofit/>
          </a:bodyPr>
          <a:lstStyle>
            <a:lvl1pPr algn="ctr" eaLnBrk="1" latinLnBrk="0" hangingPunct="1">
              <a:defRPr kumimoji="0" sz="77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64E18B-54CC-4004-9C8D-3531C9E2A3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29461" y="1097280"/>
            <a:ext cx="46085760" cy="3642970"/>
          </a:xfrm>
          <a:prstGeom prst="rect">
            <a:avLst/>
          </a:prstGeom>
        </p:spPr>
        <p:txBody>
          <a:bodyPr vert="horz" lIns="438912" tIns="219456" rIns="438912" bIns="219456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629461" y="7315200"/>
            <a:ext cx="46085760" cy="22077274"/>
          </a:xfrm>
          <a:prstGeom prst="rect">
            <a:avLst/>
          </a:prstGeom>
        </p:spPr>
        <p:txBody>
          <a:bodyPr vert="horz" lIns="438912" tIns="219456" rIns="438912" bIns="21945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15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1316736" indent="-131673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2633472" indent="-131673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0600" kern="1200">
          <a:solidFill>
            <a:schemeClr val="tx2"/>
          </a:solidFill>
          <a:latin typeface="+mn-lt"/>
          <a:ea typeface="+mn-ea"/>
          <a:cs typeface="+mn-cs"/>
        </a:defRPr>
      </a:lvl2pPr>
      <a:lvl3pPr marL="3950208" indent="-109728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5266944" indent="-109728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9600" kern="1200">
          <a:solidFill>
            <a:schemeClr val="tx2"/>
          </a:solidFill>
          <a:latin typeface="+mn-lt"/>
          <a:ea typeface="+mn-ea"/>
          <a:cs typeface="+mn-cs"/>
        </a:defRPr>
      </a:lvl4pPr>
      <a:lvl5pPr marL="6583680" indent="-109728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7900416" indent="-87782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9217152" indent="-87782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7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094976" indent="-877824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1411712" indent="-877824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67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tiff"/><Relationship Id="rId11" Type="http://schemas.microsoft.com/office/2007/relationships/hdphoto" Target="../media/hdphoto1.wdp"/><Relationship Id="rId5" Type="http://schemas.openxmlformats.org/officeDocument/2006/relationships/image" Target="../media/image6.tiff"/><Relationship Id="rId1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8880" y="228600"/>
            <a:ext cx="44439840" cy="495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3"/>
                </a:solidFill>
              </a:rPr>
              <a:t>Spatial </a:t>
            </a:r>
            <a:r>
              <a:rPr lang="en-US" sz="6000" b="1" dirty="0" smtClean="0">
                <a:solidFill>
                  <a:schemeClr val="accent3"/>
                </a:solidFill>
              </a:rPr>
              <a:t>Distribution </a:t>
            </a:r>
            <a:r>
              <a:rPr lang="en-US" sz="6000" b="1" dirty="0">
                <a:solidFill>
                  <a:schemeClr val="accent3"/>
                </a:solidFill>
              </a:rPr>
              <a:t>of </a:t>
            </a:r>
            <a:r>
              <a:rPr lang="en-US" sz="6000" b="1" dirty="0" smtClean="0">
                <a:solidFill>
                  <a:schemeClr val="accent3"/>
                </a:solidFill>
              </a:rPr>
              <a:t>Plant-Parasitic Nematodes </a:t>
            </a:r>
            <a:r>
              <a:rPr lang="en-US" sz="6000" b="1" dirty="0">
                <a:solidFill>
                  <a:schemeClr val="accent3"/>
                </a:solidFill>
              </a:rPr>
              <a:t>in </a:t>
            </a:r>
            <a:r>
              <a:rPr lang="en-US" sz="6000" b="1" dirty="0" smtClean="0">
                <a:solidFill>
                  <a:schemeClr val="accent3"/>
                </a:solidFill>
              </a:rPr>
              <a:t>Eastern Washington Vineyards</a:t>
            </a:r>
            <a:r>
              <a:rPr lang="en-US" sz="5600" dirty="0">
                <a:solidFill>
                  <a:schemeClr val="accent3"/>
                </a:solidFill>
              </a:rPr>
              <a:t/>
            </a:r>
            <a:br>
              <a:rPr lang="en-US" sz="5600" dirty="0">
                <a:solidFill>
                  <a:schemeClr val="accent3"/>
                </a:solidFill>
              </a:rPr>
            </a:br>
            <a:r>
              <a:rPr lang="en-US" sz="5600" dirty="0">
                <a:solidFill>
                  <a:schemeClr val="accent3"/>
                </a:solidFill>
              </a:rPr>
              <a:t> </a:t>
            </a:r>
            <a:br>
              <a:rPr lang="en-US" sz="5600" dirty="0">
                <a:solidFill>
                  <a:schemeClr val="accent3"/>
                </a:solidFill>
              </a:rPr>
            </a:br>
            <a:r>
              <a:rPr lang="en-US" sz="4700" dirty="0">
                <a:solidFill>
                  <a:schemeClr val="accent3"/>
                </a:solidFill>
              </a:rPr>
              <a:t>A.D. Howland</a:t>
            </a:r>
            <a:r>
              <a:rPr lang="en-US" sz="4700" baseline="30000" dirty="0">
                <a:solidFill>
                  <a:schemeClr val="accent3"/>
                </a:solidFill>
              </a:rPr>
              <a:t>1</a:t>
            </a:r>
            <a:r>
              <a:rPr lang="en-US" sz="4700" dirty="0">
                <a:solidFill>
                  <a:schemeClr val="accent3"/>
                </a:solidFill>
              </a:rPr>
              <a:t>, P.A. Skinkis</a:t>
            </a:r>
            <a:r>
              <a:rPr lang="en-US" sz="4700" baseline="30000" dirty="0">
                <a:solidFill>
                  <a:schemeClr val="accent3"/>
                </a:solidFill>
              </a:rPr>
              <a:t>1</a:t>
            </a:r>
            <a:r>
              <a:rPr lang="en-US" sz="4700" dirty="0">
                <a:solidFill>
                  <a:schemeClr val="accent3"/>
                </a:solidFill>
              </a:rPr>
              <a:t>, R.P. Schreiner</a:t>
            </a:r>
            <a:r>
              <a:rPr lang="en-US" sz="4700" baseline="30000" dirty="0">
                <a:solidFill>
                  <a:schemeClr val="accent3"/>
                </a:solidFill>
              </a:rPr>
              <a:t>2</a:t>
            </a:r>
            <a:r>
              <a:rPr lang="en-US" sz="4700" dirty="0">
                <a:solidFill>
                  <a:schemeClr val="accent3"/>
                </a:solidFill>
              </a:rPr>
              <a:t>, and I.A. </a:t>
            </a:r>
            <a:r>
              <a:rPr lang="en-US" sz="4700" dirty="0" smtClean="0">
                <a:solidFill>
                  <a:schemeClr val="accent3"/>
                </a:solidFill>
              </a:rPr>
              <a:t>Zasada</a:t>
            </a:r>
            <a:r>
              <a:rPr lang="en-US" sz="4700" baseline="30000" dirty="0" smtClean="0">
                <a:solidFill>
                  <a:schemeClr val="accent3"/>
                </a:solidFill>
              </a:rPr>
              <a:t>2</a:t>
            </a:r>
            <a:r>
              <a:rPr lang="en-US" sz="4700" dirty="0">
                <a:solidFill>
                  <a:schemeClr val="accent3"/>
                </a:solidFill>
              </a:rPr>
              <a:t/>
            </a:r>
            <a:br>
              <a:rPr lang="en-US" sz="4700" dirty="0">
                <a:solidFill>
                  <a:schemeClr val="accent3"/>
                </a:solidFill>
              </a:rPr>
            </a:br>
            <a:r>
              <a:rPr lang="en-US" sz="4400" baseline="30000" dirty="0">
                <a:solidFill>
                  <a:schemeClr val="accent3"/>
                </a:solidFill>
              </a:rPr>
              <a:t>1</a:t>
            </a:r>
            <a:r>
              <a:rPr lang="en-US" sz="4400" dirty="0">
                <a:solidFill>
                  <a:schemeClr val="accent3"/>
                </a:solidFill>
              </a:rPr>
              <a:t>Department of Horticulture, Oregon State University, Corvallis, OR 97330</a:t>
            </a:r>
            <a:br>
              <a:rPr lang="en-US" sz="4400" dirty="0">
                <a:solidFill>
                  <a:schemeClr val="accent3"/>
                </a:solidFill>
              </a:rPr>
            </a:br>
            <a:r>
              <a:rPr lang="en-US" sz="4400" baseline="30000" dirty="0">
                <a:solidFill>
                  <a:schemeClr val="accent3"/>
                </a:solidFill>
              </a:rPr>
              <a:t>2</a:t>
            </a:r>
            <a:r>
              <a:rPr lang="en-US" sz="4400" dirty="0">
                <a:solidFill>
                  <a:schemeClr val="accent3"/>
                </a:solidFill>
              </a:rPr>
              <a:t>USDA-ARS Horticultural Crops Research Laboratory, Corvallis, OR </a:t>
            </a:r>
            <a:r>
              <a:rPr lang="en-US" sz="4400" dirty="0" smtClean="0">
                <a:solidFill>
                  <a:schemeClr val="accent3"/>
                </a:solidFill>
              </a:rPr>
              <a:t>97330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38200" y="6934200"/>
            <a:ext cx="14630400" cy="11658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b="1" u="sng" dirty="0" smtClean="0">
                <a:solidFill>
                  <a:schemeClr val="accent5"/>
                </a:solidFill>
              </a:rPr>
              <a:t>Introduction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0" dirty="0" smtClean="0"/>
              <a:t>	A constraint to the production of grapes in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0" dirty="0" smtClean="0"/>
              <a:t>Washington are plant-parasitic </a:t>
            </a:r>
            <a:r>
              <a:rPr lang="en-US" sz="12000" dirty="0" smtClean="0"/>
              <a:t>nematodes, which </a:t>
            </a:r>
            <a:endParaRPr lang="en-US" sz="120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0" dirty="0" smtClean="0"/>
              <a:t>are </a:t>
            </a:r>
            <a:r>
              <a:rPr lang="en-US" sz="12000" dirty="0" smtClean="0"/>
              <a:t>microscopic, </a:t>
            </a:r>
            <a:r>
              <a:rPr lang="en-US" sz="12000" dirty="0" smtClean="0"/>
              <a:t>aquatic </a:t>
            </a:r>
            <a:r>
              <a:rPr lang="en-US" sz="12000" dirty="0" smtClean="0"/>
              <a:t>roundworms that live and </a:t>
            </a:r>
            <a:endParaRPr lang="en-US" sz="120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0" dirty="0" smtClean="0"/>
              <a:t>move </a:t>
            </a:r>
            <a:r>
              <a:rPr lang="en-US" sz="12000" dirty="0" smtClean="0"/>
              <a:t>in water </a:t>
            </a:r>
            <a:r>
              <a:rPr lang="en-US" sz="12000" dirty="0" smtClean="0"/>
              <a:t>filled </a:t>
            </a:r>
            <a:r>
              <a:rPr lang="en-US" sz="12000" dirty="0" smtClean="0"/>
              <a:t>pore spaces in the soil. </a:t>
            </a:r>
            <a:r>
              <a:rPr lang="en-US" sz="12000" dirty="0" smtClean="0"/>
              <a:t>Plant-</a:t>
            </a:r>
            <a:br>
              <a:rPr lang="en-US" sz="12000" dirty="0" smtClean="0"/>
            </a:br>
            <a:r>
              <a:rPr lang="en-US" sz="12000" dirty="0" smtClean="0"/>
              <a:t>parasitic nematodes impact </a:t>
            </a:r>
            <a:r>
              <a:rPr lang="en-US" sz="12000" dirty="0" smtClean="0"/>
              <a:t>vine productivity </a:t>
            </a:r>
            <a:r>
              <a:rPr lang="en-US" sz="12000" dirty="0" smtClean="0"/>
              <a:t>by</a:t>
            </a:r>
            <a:r>
              <a:rPr lang="en-US" sz="12000" dirty="0" smtClean="0"/>
              <a:t>: </a:t>
            </a:r>
            <a:r>
              <a:rPr lang="en-US" sz="12000" dirty="0" smtClean="0"/>
              <a:t/>
            </a:r>
            <a:br>
              <a:rPr lang="en-US" sz="12000" dirty="0" smtClean="0"/>
            </a:br>
            <a:r>
              <a:rPr lang="en-US" sz="12000" dirty="0" smtClean="0"/>
              <a:t>limiting </a:t>
            </a:r>
            <a:r>
              <a:rPr lang="en-US" sz="12000" dirty="0" smtClean="0"/>
              <a:t>the plant’s ability to take up water and </a:t>
            </a:r>
            <a:endParaRPr lang="en-US" sz="120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0" dirty="0" smtClean="0"/>
              <a:t>nutrients</a:t>
            </a:r>
            <a:r>
              <a:rPr lang="en-US" sz="12000" dirty="0" smtClean="0"/>
              <a:t>, preventing root elongation, destroying </a:t>
            </a:r>
            <a:endParaRPr lang="en-US" sz="120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0" dirty="0" smtClean="0"/>
              <a:t>root </a:t>
            </a:r>
            <a:r>
              <a:rPr lang="en-US" sz="12000" dirty="0" smtClean="0"/>
              <a:t>tissue, and removing plant nutrients. This </a:t>
            </a:r>
            <a:endParaRPr lang="en-US" sz="120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0" dirty="0" smtClean="0"/>
              <a:t>causes </a:t>
            </a:r>
            <a:r>
              <a:rPr lang="en-US" sz="12000" dirty="0" smtClean="0"/>
              <a:t>the grapevine to have stunted growth, </a:t>
            </a:r>
            <a:endParaRPr lang="en-US" sz="120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0" dirty="0" smtClean="0"/>
              <a:t>reduced </a:t>
            </a:r>
            <a:r>
              <a:rPr lang="en-US" sz="12000" dirty="0" smtClean="0"/>
              <a:t>vigor, and </a:t>
            </a:r>
            <a:r>
              <a:rPr lang="en-US" sz="12000" dirty="0" smtClean="0"/>
              <a:t>lower </a:t>
            </a:r>
            <a:r>
              <a:rPr lang="en-US" sz="12000" dirty="0" smtClean="0"/>
              <a:t>yield.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0" dirty="0" smtClean="0"/>
              <a:t>          Plant-parasitic nematodes that are commonly associated with </a:t>
            </a:r>
            <a:r>
              <a:rPr lang="en-US" sz="12000" i="1" dirty="0" smtClean="0"/>
              <a:t>V. </a:t>
            </a:r>
            <a:r>
              <a:rPr lang="en-US" sz="12000" i="1" dirty="0" err="1" smtClean="0"/>
              <a:t>vinifera</a:t>
            </a:r>
            <a:r>
              <a:rPr lang="en-US" sz="12000" dirty="0" smtClean="0"/>
              <a:t> grapevines include </a:t>
            </a:r>
            <a:r>
              <a:rPr lang="en-US" sz="12000" i="1" dirty="0" smtClean="0"/>
              <a:t>Meloidogyne hapla </a:t>
            </a:r>
            <a:r>
              <a:rPr lang="en-US" sz="12000" dirty="0" smtClean="0"/>
              <a:t>(Northern root-knot),</a:t>
            </a:r>
            <a:r>
              <a:rPr lang="en-US" sz="12000" i="1" dirty="0" smtClean="0"/>
              <a:t> Pratylenchus sp.</a:t>
            </a:r>
            <a:r>
              <a:rPr lang="en-US" sz="12000" dirty="0" smtClean="0"/>
              <a:t>(root-lesion)</a:t>
            </a:r>
            <a:r>
              <a:rPr lang="en-US" sz="12000" i="1" dirty="0" smtClean="0"/>
              <a:t>, </a:t>
            </a:r>
            <a:r>
              <a:rPr lang="en-US" sz="12000" i="1" dirty="0" err="1" smtClean="0"/>
              <a:t>Xiphinema</a:t>
            </a:r>
            <a:r>
              <a:rPr lang="en-US" sz="12000" i="1" dirty="0" smtClean="0"/>
              <a:t> </a:t>
            </a:r>
            <a:r>
              <a:rPr lang="en-US" sz="12000" i="1" dirty="0" err="1" smtClean="0"/>
              <a:t>americanum</a:t>
            </a:r>
            <a:r>
              <a:rPr lang="en-US" sz="12000" i="1" dirty="0" smtClean="0"/>
              <a:t> </a:t>
            </a:r>
            <a:r>
              <a:rPr lang="en-US" sz="12000" dirty="0" smtClean="0"/>
              <a:t>(dagger)</a:t>
            </a:r>
            <a:r>
              <a:rPr lang="en-US" sz="12000" i="1" dirty="0" smtClean="0"/>
              <a:t>, </a:t>
            </a:r>
            <a:r>
              <a:rPr lang="en-US" sz="12000" i="1" dirty="0" err="1" smtClean="0"/>
              <a:t>Mesocriconema</a:t>
            </a:r>
            <a:r>
              <a:rPr lang="en-US" sz="12000" i="1" dirty="0" smtClean="0"/>
              <a:t> </a:t>
            </a:r>
            <a:r>
              <a:rPr lang="en-US" sz="12000" i="1" dirty="0" err="1" smtClean="0"/>
              <a:t>xenoplax</a:t>
            </a:r>
            <a:r>
              <a:rPr lang="en-US" sz="12000" i="1" dirty="0" smtClean="0"/>
              <a:t> </a:t>
            </a:r>
            <a:r>
              <a:rPr lang="en-US" sz="12000" dirty="0" smtClean="0"/>
              <a:t>(ring)</a:t>
            </a:r>
            <a:r>
              <a:rPr lang="en-US" sz="12000" i="1" dirty="0" smtClean="0"/>
              <a:t>, </a:t>
            </a:r>
            <a:r>
              <a:rPr lang="en-US" sz="12000" dirty="0" smtClean="0"/>
              <a:t>and</a:t>
            </a:r>
            <a:r>
              <a:rPr lang="en-US" sz="12000" i="1" dirty="0" smtClean="0"/>
              <a:t> Paratylenchus</a:t>
            </a:r>
            <a:r>
              <a:rPr lang="en-US" sz="12000" dirty="0" smtClean="0"/>
              <a:t> (</a:t>
            </a:r>
            <a:r>
              <a:rPr lang="en-US" sz="12000" dirty="0" smtClean="0"/>
              <a:t>pin).  </a:t>
            </a:r>
            <a:r>
              <a:rPr lang="en-US" sz="12000" dirty="0" smtClean="0"/>
              <a:t>In Eastern Washington, Northern root-knot nematodes, which cause the formation of galls on the roots, and dagger nematodes, which can vector the tomato ringspot virus, are considered the most economically-important. A survey conducted in 2003 showed that over 50% of the vineyards sampled contained both Northern root-knot and dagger nematodes (data not shown). However, surprisingly little is known about plant-parasitic nematode’s distribution and pathogenicity in Washington vineyards. Washington grape growers therefore lack basic information regarding pre-plant management of plant-parasitic nematodes. The goal of this study was to investigate the horizontal and vertical distribution of plant-parasitic nematodes in </a:t>
            </a:r>
            <a:r>
              <a:rPr lang="en-US" sz="12000" dirty="0" smtClean="0"/>
              <a:t>eastern </a:t>
            </a:r>
            <a:r>
              <a:rPr lang="en-US" sz="12000" dirty="0" smtClean="0"/>
              <a:t>Washington </a:t>
            </a:r>
            <a:r>
              <a:rPr lang="en-US" sz="12000" dirty="0" smtClean="0"/>
              <a:t>vineyards. </a:t>
            </a:r>
            <a:endParaRPr lang="en-US" sz="12000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316200" y="6934200"/>
            <a:ext cx="17221200" cy="8538448"/>
          </a:xfrm>
          <a:prstGeom prst="rect">
            <a:avLst/>
          </a:prstGeom>
        </p:spPr>
        <p:txBody>
          <a:bodyPr vert="horz" lIns="438912" tIns="219456" rIns="438912" bIns="219456">
            <a:normAutofit lnSpcReduction="10000"/>
          </a:bodyPr>
          <a:lstStyle/>
          <a:p>
            <a:pPr marL="1316736" marR="0" lvl="0" indent="-1316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3200" b="1" u="sng" dirty="0" smtClean="0">
                <a:solidFill>
                  <a:schemeClr val="accent5"/>
                </a:solidFill>
              </a:rPr>
              <a:t>Results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lang="en-US" sz="3100" u="sng" dirty="0" smtClean="0"/>
              <a:t>Vertical Distribution</a:t>
            </a:r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Soil depth </a:t>
            </a:r>
            <a:r>
              <a:rPr lang="en-US" sz="3100" dirty="0"/>
              <a:t>was highly significant (</a:t>
            </a:r>
            <a:r>
              <a:rPr lang="en-US" sz="3100" i="1" dirty="0"/>
              <a:t>p &lt; </a:t>
            </a:r>
            <a:r>
              <a:rPr lang="en-US" sz="3100" dirty="0"/>
              <a:t>0.0001) for all </a:t>
            </a:r>
            <a:r>
              <a:rPr lang="en-US" sz="3100" dirty="0" smtClean="0"/>
              <a:t>plant-parasitic nematode </a:t>
            </a:r>
            <a:r>
              <a:rPr lang="en-US" sz="3100" dirty="0" smtClean="0"/>
              <a:t>except </a:t>
            </a:r>
            <a:r>
              <a:rPr lang="en-US" sz="3100" dirty="0"/>
              <a:t>for dagger </a:t>
            </a:r>
            <a:r>
              <a:rPr lang="en-US" sz="3100" dirty="0" smtClean="0"/>
              <a:t>nematode (Figures 1 and 2).</a:t>
            </a:r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Soil depth was also highly significant </a:t>
            </a:r>
            <a:r>
              <a:rPr lang="en-US" sz="3100" dirty="0"/>
              <a:t>(</a:t>
            </a:r>
            <a:r>
              <a:rPr lang="en-US" sz="3100" i="1" dirty="0"/>
              <a:t>p &lt; </a:t>
            </a:r>
            <a:r>
              <a:rPr lang="en-US" sz="3100" dirty="0"/>
              <a:t>0.0001) </a:t>
            </a:r>
            <a:r>
              <a:rPr lang="en-US" sz="3100" dirty="0" smtClean="0"/>
              <a:t>for soil moisture, with decreasing soil moisture with depth (data not shown).</a:t>
            </a:r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At both vineyards, Northern root-knot and root-lesion nematodes were concentrated in the upper 18” of soil; this was also true for ring nematode which was only present at the Chardonnay vineyard.</a:t>
            </a:r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There was a significant positive correlation between soil moisture and Northern root-knot, root-lesion, and ring nematodes (</a:t>
            </a:r>
            <a:r>
              <a:rPr lang="en-US" sz="3100" i="1" dirty="0"/>
              <a:t>p &lt; </a:t>
            </a:r>
            <a:r>
              <a:rPr lang="en-US" sz="3100" dirty="0"/>
              <a:t>0.0001</a:t>
            </a:r>
            <a:r>
              <a:rPr lang="en-US" sz="3100" dirty="0" smtClean="0"/>
              <a:t>).</a:t>
            </a:r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Sampling location was significant only for soil moisture at the White Riesling vineyard </a:t>
            </a:r>
            <a:r>
              <a:rPr lang="en-US" sz="3100" dirty="0" smtClean="0"/>
              <a:t>with less moisture in the alleyway (data not shown).</a:t>
            </a:r>
            <a:endParaRPr lang="en-US" sz="3100" dirty="0" smtClean="0"/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At the Chardonnay vineyard, sampling location was significant </a:t>
            </a:r>
            <a:r>
              <a:rPr lang="en-US" sz="3100" dirty="0"/>
              <a:t>(</a:t>
            </a:r>
            <a:r>
              <a:rPr lang="en-US" sz="3100" i="1" dirty="0"/>
              <a:t>p &lt; </a:t>
            </a:r>
            <a:r>
              <a:rPr lang="en-US" sz="3100" dirty="0"/>
              <a:t>0.0001)</a:t>
            </a:r>
            <a:r>
              <a:rPr lang="en-US" sz="3100" dirty="0" smtClean="0"/>
              <a:t> for soil moisture and Northern root-knot nematode, with average population densities under the emitter of 87 nematodes/250 g soil and 7 nematodes/250 g soil in the alley.</a:t>
            </a:r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endParaRPr lang="en-US" sz="3000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5006145" y="23547715"/>
            <a:ext cx="18911968" cy="7124700"/>
          </a:xfrm>
          <a:prstGeom prst="rect">
            <a:avLst/>
          </a:prstGeom>
        </p:spPr>
        <p:txBody>
          <a:bodyPr vert="horz" lIns="438912" tIns="219456" rIns="438912" bIns="219456">
            <a:normAutofit lnSpcReduction="10000"/>
          </a:bodyPr>
          <a:lstStyle/>
          <a:p>
            <a:pPr marL="1316736" marR="0" lvl="0" indent="-131673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3200" b="1" u="sng" dirty="0" smtClean="0">
                <a:solidFill>
                  <a:schemeClr val="accent5"/>
                </a:solidFill>
              </a:rPr>
              <a:t>Discussion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v"/>
            </a:pPr>
            <a:r>
              <a:rPr lang="en-US" sz="3000" dirty="0" smtClean="0"/>
              <a:t>Northern root</a:t>
            </a:r>
            <a:r>
              <a:rPr lang="en-US" sz="3000" noProof="0" dirty="0" smtClean="0"/>
              <a:t>-knot and ring nematodes (where present) were positively related to soil moisture and fine root density, indicating that grape is their primary host in this system. </a:t>
            </a:r>
            <a:endParaRPr lang="en-US" sz="3000" noProof="0" dirty="0" smtClean="0"/>
          </a:p>
          <a:p>
            <a:pPr marL="457200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v"/>
            </a:pPr>
            <a:r>
              <a:rPr lang="en-US" sz="3000" dirty="0" smtClean="0"/>
              <a:t>As </a:t>
            </a:r>
            <a:r>
              <a:rPr lang="en-US" sz="3000" dirty="0" smtClean="0"/>
              <a:t>a result of the high moisture content around the grapevine row, the highest population densities of Northern root-knot nematodes </a:t>
            </a:r>
            <a:r>
              <a:rPr lang="en-US" sz="3000" dirty="0" smtClean="0"/>
              <a:t>were found </a:t>
            </a:r>
            <a:r>
              <a:rPr lang="en-US" sz="3000" dirty="0" smtClean="0"/>
              <a:t>concentrated 3’ band.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v"/>
            </a:pPr>
            <a:r>
              <a:rPr lang="en-US" sz="3000" dirty="0" smtClean="0"/>
              <a:t>Root-lesion </a:t>
            </a:r>
            <a:r>
              <a:rPr lang="en-US" sz="3000" dirty="0"/>
              <a:t>nematodes were congregated only in the alleyways at both vineyards, implying that </a:t>
            </a:r>
            <a:r>
              <a:rPr lang="en-US" sz="3000" dirty="0" smtClean="0"/>
              <a:t>plants other than grape are the </a:t>
            </a:r>
            <a:r>
              <a:rPr lang="en-US" sz="3000" dirty="0"/>
              <a:t>primary </a:t>
            </a:r>
            <a:r>
              <a:rPr lang="en-US" sz="3000" dirty="0" smtClean="0"/>
              <a:t>hosts for this nematode in Washington vineyards. 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v"/>
            </a:pPr>
            <a:r>
              <a:rPr lang="en-US" sz="3000" dirty="0" smtClean="0"/>
              <a:t>At </a:t>
            </a:r>
            <a:r>
              <a:rPr lang="en-US" sz="3000" dirty="0"/>
              <a:t>both vineyards, Northern root-knot and root-lesion nematode population densities were concentrated in the upper 18” of the soil profile; </a:t>
            </a:r>
            <a:r>
              <a:rPr lang="en-US" sz="3000" dirty="0" smtClean="0"/>
              <a:t>in the Chardonnay vineyard, this </a:t>
            </a:r>
            <a:r>
              <a:rPr lang="en-US" sz="3000" dirty="0"/>
              <a:t>was true also for ring </a:t>
            </a:r>
            <a:r>
              <a:rPr lang="en-US" sz="3000" dirty="0" smtClean="0"/>
              <a:t>nematodes.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v"/>
            </a:pPr>
            <a:r>
              <a:rPr lang="en-US" sz="3000" dirty="0" smtClean="0"/>
              <a:t>Conversely, there was no consistent trend in </a:t>
            </a:r>
            <a:r>
              <a:rPr lang="en-US" sz="3000" dirty="0"/>
              <a:t>dagger </a:t>
            </a:r>
            <a:r>
              <a:rPr lang="en-US" sz="3000" dirty="0" smtClean="0"/>
              <a:t>nematode distribution vertically or horizontally within the vineyards, and there was no relationship between population densities of this nematode and soil moisture.</a:t>
            </a:r>
          </a:p>
          <a:p>
            <a:pPr marL="457200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v"/>
            </a:pPr>
            <a:r>
              <a:rPr lang="en-US" sz="3000" dirty="0"/>
              <a:t>R</a:t>
            </a:r>
            <a:r>
              <a:rPr lang="en-US" sz="3000" dirty="0" smtClean="0"/>
              <a:t>esults were inconsistent in both vineyards in regard to the distribution of pin nematodes; however, the </a:t>
            </a:r>
            <a:br>
              <a:rPr lang="en-US" sz="3000" dirty="0" smtClean="0"/>
            </a:br>
            <a:r>
              <a:rPr lang="en-US" sz="3000" dirty="0" smtClean="0"/>
              <a:t>role that pin nematodes play in the </a:t>
            </a:r>
            <a:r>
              <a:rPr lang="en-US" sz="3000" dirty="0"/>
              <a:t>pathogenicity </a:t>
            </a:r>
            <a:r>
              <a:rPr lang="en-US" sz="3000" dirty="0" smtClean="0"/>
              <a:t>of grapevines </a:t>
            </a:r>
            <a:r>
              <a:rPr lang="en-US" sz="3000" dirty="0" smtClean="0"/>
              <a:t>is </a:t>
            </a:r>
            <a:r>
              <a:rPr lang="en-US" sz="3000" dirty="0" smtClean="0"/>
              <a:t>minimal.</a:t>
            </a:r>
            <a:endParaRPr lang="en-US" sz="3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909762" y="24757078"/>
            <a:ext cx="1436293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5"/>
                </a:solidFill>
              </a:rPr>
              <a:t>Conclusion</a:t>
            </a:r>
          </a:p>
          <a:p>
            <a:r>
              <a:rPr lang="en-US" sz="3000" dirty="0" smtClean="0"/>
              <a:t>We have demonstrated that plant-parasitic nematodes very in their distribution in Eastern Washington vineyards. Northern root-knot and ring nematodes are predominately distributed in the wetting zone of a vineyard up to a depth of 18”. This information indicates that there is potential to reduce the size of the area to be treated when targeting these plant-parasitic nematodes. However, this strategy would not be effective against dagger nematodes because of their widespread distribution throughout the soil profile. </a:t>
            </a:r>
            <a:r>
              <a:rPr lang="en-US" sz="3000" dirty="0" smtClean="0"/>
              <a:t>Our data also shows that </a:t>
            </a:r>
            <a:r>
              <a:rPr lang="en-US" sz="3000" dirty="0" smtClean="0"/>
              <a:t>root-lesion </a:t>
            </a:r>
            <a:r>
              <a:rPr lang="en-US" sz="3000" dirty="0" smtClean="0"/>
              <a:t>nematodes are </a:t>
            </a:r>
            <a:r>
              <a:rPr lang="en-US" sz="3000" dirty="0" smtClean="0"/>
              <a:t>not a major parasite </a:t>
            </a:r>
            <a:r>
              <a:rPr lang="en-US" sz="3000" dirty="0" smtClean="0"/>
              <a:t>of </a:t>
            </a:r>
            <a:r>
              <a:rPr lang="en-US" sz="3000" dirty="0" smtClean="0"/>
              <a:t>grapes in Eastern Washington</a:t>
            </a:r>
            <a:r>
              <a:rPr lang="en-US" sz="3000" dirty="0" smtClean="0"/>
              <a:t>. Having a knowledge of the distribution of plant-parasitic nematodes in vineyards will give Washington grape growers the confidence to target areas within the vineyard to maximize</a:t>
            </a:r>
            <a:r>
              <a:rPr lang="en-US" sz="3000" dirty="0" smtClean="0"/>
              <a:t> nematode control.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383000" y="15413875"/>
            <a:ext cx="16306800" cy="7762619"/>
            <a:chOff x="15582900" y="12972803"/>
            <a:chExt cx="16306800" cy="7762619"/>
          </a:xfrm>
        </p:grpSpPr>
        <p:pic>
          <p:nvPicPr>
            <p:cNvPr id="12" name="Picture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73400" y="14011529"/>
              <a:ext cx="76200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15582900" y="19719759"/>
              <a:ext cx="16230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/>
                <a:t>Each colored block is the representative number of nematodes per six inch increment. The number beside the bocks represent the mean (n = 5) of actual number of nematodes per 250 g of soil. Means followed by the same letter are not significantly different according to </a:t>
              </a:r>
              <a:r>
                <a:rPr lang="en-US" sz="2000" dirty="0" err="1" smtClean="0"/>
                <a:t>Tukey’s</a:t>
              </a:r>
              <a:r>
                <a:rPr lang="en-US" sz="2000" dirty="0" smtClean="0"/>
                <a:t> honestly significant difference test (</a:t>
              </a:r>
              <a:r>
                <a:rPr lang="en-US" sz="2000" i="1" dirty="0" smtClean="0"/>
                <a:t>p</a:t>
              </a:r>
              <a:r>
                <a:rPr lang="en-US" sz="2000" dirty="0" smtClean="0"/>
                <a:t> &gt; </a:t>
              </a:r>
              <a:r>
                <a:rPr lang="en-US" sz="2000" i="1" dirty="0" smtClean="0"/>
                <a:t>0.05</a:t>
              </a:r>
              <a:r>
                <a:rPr lang="en-US" sz="2000" dirty="0" smtClean="0"/>
                <a:t>).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23888700" y="12972803"/>
              <a:ext cx="80010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/>
                <a:t>Figure 2. The </a:t>
              </a:r>
              <a:r>
                <a:rPr lang="en-US" sz="2200" dirty="0"/>
                <a:t>vertical distribution of plant-parasitic nematodes to a depth of </a:t>
              </a:r>
              <a:r>
                <a:rPr lang="en-US" sz="2200" dirty="0" smtClean="0"/>
                <a:t>36 inches in </a:t>
              </a:r>
              <a:r>
                <a:rPr lang="en-US" sz="2200" dirty="0"/>
                <a:t>a White Riesling </a:t>
              </a:r>
              <a:r>
                <a:rPr lang="en-US" sz="2200" dirty="0" smtClean="0"/>
                <a:t>vineyard.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5697200" y="12972803"/>
              <a:ext cx="79629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/>
                <a:t>Figure 1. The </a:t>
              </a:r>
              <a:r>
                <a:rPr lang="en-US" sz="2200" dirty="0"/>
                <a:t>vertical distribution of plant-parasitic </a:t>
              </a:r>
              <a:r>
                <a:rPr lang="en-US" sz="2200" dirty="0" smtClean="0"/>
                <a:t>nematodes to </a:t>
              </a:r>
              <a:r>
                <a:rPr lang="en-US" sz="2200" dirty="0"/>
                <a:t>a depth of </a:t>
              </a:r>
              <a:r>
                <a:rPr lang="en-US" sz="2200" dirty="0" smtClean="0"/>
                <a:t>36 inches in a Chardonnay </a:t>
              </a:r>
              <a:r>
                <a:rPr lang="en-US" sz="2200" dirty="0" smtClean="0"/>
                <a:t>vineyard.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44217" y="14016542"/>
              <a:ext cx="760258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933450" y="18791153"/>
            <a:ext cx="14230350" cy="11506200"/>
            <a:chOff x="933450" y="18791153"/>
            <a:chExt cx="14230350" cy="11506200"/>
          </a:xfrm>
        </p:grpSpPr>
        <p:sp>
          <p:nvSpPr>
            <p:cNvPr id="6" name="Content Placeholder 4"/>
            <p:cNvSpPr txBox="1">
              <a:spLocks/>
            </p:cNvSpPr>
            <p:nvPr/>
          </p:nvSpPr>
          <p:spPr>
            <a:xfrm>
              <a:off x="933450" y="18791153"/>
              <a:ext cx="14230350" cy="11506200"/>
            </a:xfrm>
            <a:prstGeom prst="rect">
              <a:avLst/>
            </a:prstGeom>
          </p:spPr>
          <p:txBody>
            <a:bodyPr vert="horz" lIns="438912" tIns="219456" rIns="438912" bIns="219456">
              <a:noAutofit/>
            </a:bodyPr>
            <a:lstStyle/>
            <a:p>
              <a:pPr marL="1316736" marR="0" lvl="0" indent="-1316736" algn="l" defTabSz="9144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3200" b="1" u="sng" dirty="0" smtClean="0">
                  <a:solidFill>
                    <a:schemeClr val="accent5"/>
                  </a:solidFill>
                </a:rPr>
                <a:t>Methods</a:t>
              </a:r>
            </a:p>
            <a:p>
              <a:pPr lvl="0">
                <a:buClr>
                  <a:schemeClr val="accent5"/>
                </a:buClr>
              </a:pPr>
              <a:r>
                <a:rPr lang="en-US" sz="3000" u="sng" dirty="0" smtClean="0"/>
                <a:t>Vineyards included in study:</a:t>
              </a:r>
            </a:p>
            <a:p>
              <a:pPr marL="514350" lvl="0" indent="-51435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 smtClean="0"/>
                <a:t>34-year-old Chardonnay </a:t>
              </a:r>
              <a:r>
                <a:rPr lang="en-US" sz="3000" dirty="0" smtClean="0"/>
                <a:t>– sandy loam soil</a:t>
              </a:r>
              <a:endParaRPr lang="en-US" sz="3000" dirty="0"/>
            </a:p>
            <a:p>
              <a:pPr marL="514350" indent="-51435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 smtClean="0"/>
                <a:t>38-year-old White </a:t>
              </a:r>
              <a:r>
                <a:rPr lang="en-US" sz="3000" dirty="0" smtClean="0"/>
                <a:t>Riesling – silt loam soil</a:t>
              </a:r>
              <a:endParaRPr lang="en-US" sz="3000" dirty="0"/>
            </a:p>
            <a:p>
              <a:pPr lvl="0">
                <a:buClr>
                  <a:schemeClr val="accent5"/>
                </a:buClr>
              </a:pPr>
              <a:endParaRPr lang="en-US" sz="2000" u="sng" dirty="0"/>
            </a:p>
            <a:p>
              <a:pPr lvl="0">
                <a:buClr>
                  <a:schemeClr val="accent5"/>
                </a:buClr>
              </a:pPr>
              <a:r>
                <a:rPr lang="en-US" sz="3000" u="sng" dirty="0" smtClean="0"/>
                <a:t>Determination of vertical </a:t>
              </a:r>
              <a:r>
                <a:rPr lang="en-US" sz="3000" u="sng" dirty="0" smtClean="0"/>
                <a:t>distribution </a:t>
              </a:r>
              <a:r>
                <a:rPr lang="en-US" sz="3000" u="sng" dirty="0" smtClean="0"/>
                <a:t>of plant-parasitic nematodes:</a:t>
              </a:r>
            </a:p>
            <a:p>
              <a:pPr marL="514350" lvl="0" indent="-51435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 smtClean="0"/>
                <a:t>5 plots were established at each vineyard</a:t>
              </a:r>
            </a:p>
            <a:p>
              <a:pPr marL="514350" indent="-51435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 smtClean="0"/>
                <a:t>In each plot, 6 soil samples up to 3’ </a:t>
              </a:r>
              <a:r>
                <a:rPr lang="en-US" sz="3000" dirty="0" smtClean="0"/>
                <a:t>deep were </a:t>
              </a:r>
            </a:p>
            <a:p>
              <a:pPr>
                <a:buClr>
                  <a:schemeClr val="accent5"/>
                </a:buClr>
                <a:tabLst>
                  <a:tab pos="514350" algn="l"/>
                </a:tabLst>
              </a:pPr>
              <a:r>
                <a:rPr lang="en-US" sz="3000" dirty="0" smtClean="0"/>
                <a:t>	collected</a:t>
              </a:r>
              <a:r>
                <a:rPr lang="en-US" sz="3000" dirty="0" smtClean="0"/>
                <a:t>: </a:t>
              </a:r>
              <a:r>
                <a:rPr lang="en-US" sz="3000" dirty="0" smtClean="0"/>
                <a:t>directly </a:t>
              </a:r>
              <a:r>
                <a:rPr lang="en-US" sz="3000" dirty="0" smtClean="0"/>
                <a:t>under the emitter (M), North (N), </a:t>
              </a:r>
              <a:endParaRPr lang="en-US" sz="3000" dirty="0" smtClean="0"/>
            </a:p>
            <a:p>
              <a:pPr>
                <a:buClr>
                  <a:schemeClr val="accent5"/>
                </a:buClr>
                <a:tabLst>
                  <a:tab pos="571500" algn="l"/>
                </a:tabLst>
              </a:pPr>
              <a:r>
                <a:rPr lang="en-US" sz="3000" dirty="0" smtClean="0"/>
                <a:t>	South </a:t>
              </a:r>
              <a:r>
                <a:rPr lang="en-US" sz="3000" dirty="0" smtClean="0"/>
                <a:t>(S), </a:t>
              </a:r>
              <a:r>
                <a:rPr lang="en-US" sz="3000" dirty="0" smtClean="0"/>
                <a:t>East </a:t>
              </a:r>
              <a:r>
                <a:rPr lang="en-US" sz="3000" dirty="0" smtClean="0"/>
                <a:t>(E), and West (W) of the emitter, and </a:t>
              </a:r>
              <a:endParaRPr lang="en-US" sz="3000" dirty="0" smtClean="0"/>
            </a:p>
            <a:p>
              <a:pPr>
                <a:buClr>
                  <a:schemeClr val="accent5"/>
                </a:buClr>
                <a:tabLst>
                  <a:tab pos="514350" algn="l"/>
                </a:tabLst>
              </a:pPr>
              <a:r>
                <a:rPr lang="en-US" sz="3000" dirty="0" smtClean="0"/>
                <a:t>	1 </a:t>
              </a:r>
              <a:r>
                <a:rPr lang="en-US" sz="3000" dirty="0" smtClean="0"/>
                <a:t>sample </a:t>
              </a:r>
              <a:r>
                <a:rPr lang="en-US" sz="3000" dirty="0" smtClean="0"/>
                <a:t>2</a:t>
              </a:r>
              <a:r>
                <a:rPr lang="en-US" sz="3000" dirty="0" smtClean="0"/>
                <a:t>’ into the alleyway (A)</a:t>
              </a:r>
            </a:p>
            <a:p>
              <a:pPr marL="514350" indent="-51435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 smtClean="0"/>
                <a:t>Each soil sample was partitioned into 6” segments: </a:t>
              </a:r>
              <a:br>
                <a:rPr lang="en-US" sz="3000" dirty="0" smtClean="0"/>
              </a:br>
              <a:r>
                <a:rPr lang="en-US" sz="3000" dirty="0" smtClean="0"/>
                <a:t>0-6”, 6-12”,12-18”, 18-24”, 24-30”, and 30-36”</a:t>
              </a:r>
            </a:p>
            <a:p>
              <a:pPr marL="514350" indent="-51435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 smtClean="0"/>
                <a:t>Plant-parasitic nematode densities and soil moisture</a:t>
              </a:r>
              <a:br>
                <a:rPr lang="en-US" sz="3000" dirty="0" smtClean="0"/>
              </a:br>
              <a:r>
                <a:rPr lang="en-US" sz="3000" dirty="0" smtClean="0"/>
                <a:t>were determined for each sample</a:t>
              </a:r>
            </a:p>
            <a:p>
              <a:pPr>
                <a:buClr>
                  <a:schemeClr val="accent5"/>
                </a:buClr>
              </a:pPr>
              <a:endParaRPr lang="en-US" sz="2000" u="sng" dirty="0"/>
            </a:p>
            <a:p>
              <a:r>
                <a:rPr lang="en-US" sz="3000" u="sng" dirty="0" smtClean="0"/>
                <a:t>Determination of horizontal distribution of plant-parasitic nematodes:</a:t>
              </a:r>
              <a:endParaRPr lang="en-US" sz="3000" u="sng" dirty="0"/>
            </a:p>
            <a:p>
              <a:pPr marL="571500" lvl="0" indent="-57150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 smtClean="0"/>
                <a:t>5 plots were established at each vineyard</a:t>
              </a:r>
            </a:p>
            <a:p>
              <a:pPr marL="571500" lvl="0" indent="-57150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 smtClean="0"/>
                <a:t>Each plot was 5’ x 7’ and spanned between</a:t>
              </a:r>
              <a:br>
                <a:rPr lang="en-US" sz="3000" dirty="0" smtClean="0"/>
              </a:br>
              <a:r>
                <a:rPr lang="en-US" sz="3000" dirty="0" smtClean="0"/>
                <a:t>2 vines</a:t>
              </a:r>
            </a:p>
            <a:p>
              <a:pPr marL="571500" lvl="0" indent="-57150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 smtClean="0"/>
                <a:t>A composite soil sample to a depth of 18” </a:t>
              </a:r>
              <a:br>
                <a:rPr lang="en-US" sz="3000" dirty="0" smtClean="0"/>
              </a:br>
              <a:r>
                <a:rPr lang="en-US" sz="3000" dirty="0" smtClean="0"/>
                <a:t>was taken at 1’ increments in each plot</a:t>
              </a:r>
            </a:p>
            <a:p>
              <a:pPr marL="514350" indent="-514350">
                <a:buClr>
                  <a:schemeClr val="accent5"/>
                </a:buClr>
                <a:buFont typeface="Wingdings" pitchFamily="2" charset="2"/>
                <a:buChar char="v"/>
              </a:pPr>
              <a:r>
                <a:rPr lang="en-US" sz="3000" dirty="0"/>
                <a:t>Plant-parasitic nematode </a:t>
              </a:r>
              <a:r>
                <a:rPr lang="en-US" sz="3000" dirty="0" smtClean="0"/>
                <a:t>densities, soil </a:t>
              </a:r>
              <a:r>
                <a:rPr lang="en-US" sz="3000" dirty="0" smtClean="0"/>
                <a:t/>
              </a:r>
              <a:br>
                <a:rPr lang="en-US" sz="3000" dirty="0" smtClean="0"/>
              </a:br>
              <a:r>
                <a:rPr lang="en-US" sz="3000" dirty="0" smtClean="0"/>
                <a:t>moisture, and fine root density </a:t>
              </a:r>
              <a:r>
                <a:rPr lang="en-US" sz="3000" dirty="0" smtClean="0"/>
                <a:t>were </a:t>
              </a:r>
              <a:r>
                <a:rPr lang="en-US" sz="3000" dirty="0" smtClean="0"/>
                <a:t/>
              </a:r>
              <a:br>
                <a:rPr lang="en-US" sz="3000" dirty="0" smtClean="0"/>
              </a:br>
              <a:r>
                <a:rPr lang="en-US" sz="3000" dirty="0" smtClean="0"/>
                <a:t>determined </a:t>
              </a:r>
              <a:r>
                <a:rPr lang="en-US" sz="3000" dirty="0" smtClean="0"/>
                <a:t>for </a:t>
              </a:r>
              <a:r>
                <a:rPr lang="en-US" sz="3000" dirty="0"/>
                <a:t>each </a:t>
              </a:r>
              <a:r>
                <a:rPr lang="en-US" sz="3000" dirty="0" smtClean="0"/>
                <a:t>sample</a:t>
              </a:r>
              <a:endParaRPr lang="en-US" sz="3000" u="sng" dirty="0" smtClean="0"/>
            </a:p>
          </p:txBody>
        </p:sp>
        <p:pic>
          <p:nvPicPr>
            <p:cNvPr id="33" name="Picture 32" descr="Vertical Layout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25248" y="21910960"/>
              <a:ext cx="2993581" cy="3688774"/>
            </a:xfrm>
            <a:prstGeom prst="rect">
              <a:avLst/>
            </a:prstGeom>
          </p:spPr>
        </p:pic>
        <p:pic>
          <p:nvPicPr>
            <p:cNvPr id="35" name="Picture 34" descr="1-2 Horizontal Layout.T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4050" y="26665914"/>
              <a:ext cx="5105400" cy="3604536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32232600" y="7252287"/>
            <a:ext cx="16002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100" u="sng" dirty="0" smtClean="0"/>
              <a:t>Horizontal Distribution</a:t>
            </a:r>
            <a:endParaRPr lang="en-US" sz="3100" u="sng" dirty="0"/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Northern root-knot and ring nematode populations were concentrated in the vine row (Figures 3 and 4).</a:t>
            </a:r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Northern root-knot nematode populations were related to soil moisture  (</a:t>
            </a:r>
            <a:r>
              <a:rPr lang="en-US" sz="3100" i="1" dirty="0"/>
              <a:t>p</a:t>
            </a:r>
            <a:r>
              <a:rPr lang="en-US" sz="3100" dirty="0"/>
              <a:t> </a:t>
            </a:r>
            <a:r>
              <a:rPr lang="en-US" sz="3100" u="sng" dirty="0"/>
              <a:t>&lt;</a:t>
            </a:r>
            <a:r>
              <a:rPr lang="en-US" sz="3100" dirty="0"/>
              <a:t> </a:t>
            </a:r>
            <a:r>
              <a:rPr lang="en-US" sz="3100" dirty="0" smtClean="0"/>
              <a:t>0.0001; r</a:t>
            </a:r>
            <a:r>
              <a:rPr lang="en-US" sz="3100" baseline="30000" dirty="0" smtClean="0"/>
              <a:t>2</a:t>
            </a:r>
            <a:r>
              <a:rPr lang="en-US" sz="3100" dirty="0" smtClean="0"/>
              <a:t> = 0.1- </a:t>
            </a:r>
            <a:r>
              <a:rPr lang="en-US" sz="3100" dirty="0"/>
              <a:t>0.5</a:t>
            </a:r>
            <a:r>
              <a:rPr lang="en-US" sz="3100" dirty="0" smtClean="0"/>
              <a:t> ) at both vineyards; a similar trend was observed for ring </a:t>
            </a:r>
            <a:r>
              <a:rPr lang="en-US" sz="3100" dirty="0" smtClean="0"/>
              <a:t>nematode, </a:t>
            </a:r>
            <a:r>
              <a:rPr lang="en-US" sz="3100" dirty="0" smtClean="0"/>
              <a:t>which was only present at the Chardonnay vineyard (</a:t>
            </a:r>
            <a:r>
              <a:rPr lang="en-US" sz="3100" i="1" dirty="0" smtClean="0"/>
              <a:t>p</a:t>
            </a:r>
            <a:r>
              <a:rPr lang="en-US" sz="3100" dirty="0" smtClean="0"/>
              <a:t> </a:t>
            </a:r>
            <a:r>
              <a:rPr lang="en-US" sz="3100" dirty="0"/>
              <a:t>&lt; 0.0003; r</a:t>
            </a:r>
            <a:r>
              <a:rPr lang="en-US" sz="3100" baseline="30000" dirty="0"/>
              <a:t>2</a:t>
            </a:r>
            <a:r>
              <a:rPr lang="en-US" sz="3100" dirty="0"/>
              <a:t> = 0.1). </a:t>
            </a:r>
            <a:endParaRPr lang="en-US" sz="3100" dirty="0" smtClean="0"/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In both vineyards, the distribution of dagger nematode </a:t>
            </a:r>
            <a:r>
              <a:rPr lang="en-US" sz="3100" dirty="0" smtClean="0"/>
              <a:t>populations was </a:t>
            </a:r>
            <a:r>
              <a:rPr lang="en-US" sz="3100" dirty="0" smtClean="0"/>
              <a:t>random and not significantly related to moisture (</a:t>
            </a:r>
            <a:r>
              <a:rPr lang="en-US" sz="3100" i="1" dirty="0" smtClean="0"/>
              <a:t>p</a:t>
            </a:r>
            <a:r>
              <a:rPr lang="en-US" sz="3100" dirty="0" smtClean="0"/>
              <a:t> &gt; 0.05) (data not shown). </a:t>
            </a:r>
          </a:p>
          <a:p>
            <a:pPr marL="914400" lvl="1" indent="-457200" defTabSz="914400">
              <a:spcBef>
                <a:spcPct val="20000"/>
              </a:spcBef>
              <a:buClr>
                <a:schemeClr val="accent5"/>
              </a:buClr>
              <a:buSzPct val="85000"/>
              <a:buFont typeface="Arial" pitchFamily="34" charset="0"/>
              <a:buChar char="•"/>
            </a:pPr>
            <a:r>
              <a:rPr lang="en-US" sz="3100" dirty="0" smtClean="0"/>
              <a:t>Root-lesion nematode populations were concentrated in the alleys at both locations (Figures 3 and 4).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7362384" y="30677089"/>
            <a:ext cx="113263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Thank you to Washington Grape &amp; Wine Research Program for funding this research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662112" y="12574250"/>
            <a:ext cx="13962888" cy="11999372"/>
            <a:chOff x="33662112" y="12574250"/>
            <a:chExt cx="13962888" cy="11999372"/>
          </a:xfrm>
        </p:grpSpPr>
        <p:pic>
          <p:nvPicPr>
            <p:cNvPr id="13330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919400" y="13726112"/>
              <a:ext cx="6705600" cy="1084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34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662112" y="13726112"/>
              <a:ext cx="6675120" cy="885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TextBox 56"/>
            <p:cNvSpPr txBox="1"/>
            <p:nvPr/>
          </p:nvSpPr>
          <p:spPr>
            <a:xfrm>
              <a:off x="41643300" y="12574250"/>
              <a:ext cx="5829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Figure 3. Horizontal distribution of </a:t>
              </a:r>
              <a:r>
                <a:rPr lang="en-US" sz="2200" dirty="0"/>
                <a:t>p</a:t>
              </a:r>
              <a:r>
                <a:rPr lang="en-US" sz="2200" dirty="0" smtClean="0"/>
                <a:t>lant-parasitic nematode population densities and soil moisture in a Chardonnay </a:t>
              </a:r>
              <a:r>
                <a:rPr lang="en-US" sz="2200" dirty="0" smtClean="0"/>
                <a:t>vineyard.  </a:t>
              </a:r>
              <a:endParaRPr lang="en-US" sz="2200" dirty="0" smtClean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218372" y="12574250"/>
              <a:ext cx="593902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Figure 4. Horizontal distribution of </a:t>
              </a:r>
              <a:r>
                <a:rPr lang="en-US" sz="2200" dirty="0"/>
                <a:t>p</a:t>
              </a:r>
              <a:r>
                <a:rPr lang="en-US" sz="2200" dirty="0" smtClean="0"/>
                <a:t>lant-parasitic nematode population densities and soil moisture in a White Riesling </a:t>
              </a:r>
              <a:r>
                <a:rPr lang="en-US" sz="2200" dirty="0" smtClean="0"/>
                <a:t>vineyard.  </a:t>
              </a:r>
              <a:endParaRPr lang="en-US" sz="2200" dirty="0" smtClean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823400" y="22459950"/>
            <a:ext cx="3048000" cy="2057395"/>
            <a:chOff x="9448800" y="2869223"/>
            <a:chExt cx="4114800" cy="2769572"/>
          </a:xfrm>
        </p:grpSpPr>
        <p:grpSp>
          <p:nvGrpSpPr>
            <p:cNvPr id="10" name="Group 9"/>
            <p:cNvGrpSpPr/>
            <p:nvPr/>
          </p:nvGrpSpPr>
          <p:grpSpPr>
            <a:xfrm>
              <a:off x="9448800" y="2869223"/>
              <a:ext cx="4114800" cy="2769572"/>
              <a:chOff x="33604200" y="27634223"/>
              <a:chExt cx="4114800" cy="2769572"/>
            </a:xfrm>
          </p:grpSpPr>
          <p:pic>
            <p:nvPicPr>
              <p:cNvPr id="13337" name="Picture 2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3604200" y="27736800"/>
                <a:ext cx="4038600" cy="2666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8" name="Straight Arrow Connector 67"/>
              <p:cNvCxnSpPr/>
              <p:nvPr/>
            </p:nvCxnSpPr>
            <p:spPr>
              <a:xfrm flipH="1">
                <a:off x="36576000" y="28454839"/>
                <a:ext cx="217170" cy="769216"/>
              </a:xfrm>
              <a:prstGeom prst="straightConnector1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35867340" y="27634223"/>
                <a:ext cx="1851660" cy="870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dirty="0" smtClean="0"/>
                  <a:t>Root-lesion    nematode</a:t>
                </a:r>
                <a:endParaRPr lang="en-US" sz="1800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9860280" y="3382108"/>
              <a:ext cx="1188720" cy="45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Root</a:t>
              </a:r>
              <a:endParaRPr lang="en-US" sz="1600" dirty="0"/>
            </a:p>
          </p:txBody>
        </p:sp>
      </p:grpSp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529000" y="838200"/>
            <a:ext cx="6858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00" y="819150"/>
            <a:ext cx="707767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5" name="Group 54"/>
          <p:cNvGrpSpPr/>
          <p:nvPr/>
        </p:nvGrpSpPr>
        <p:grpSpPr>
          <a:xfrm>
            <a:off x="38328602" y="22288497"/>
            <a:ext cx="2438400" cy="2286004"/>
            <a:chOff x="30632401" y="29944720"/>
            <a:chExt cx="3180105" cy="2973677"/>
          </a:xfrm>
        </p:grpSpPr>
        <p:graphicFrame>
          <p:nvGraphicFramePr>
            <p:cNvPr id="8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2031766"/>
                </p:ext>
              </p:extLst>
            </p:nvPr>
          </p:nvGraphicFramePr>
          <p:xfrm>
            <a:off x="30632401" y="30043845"/>
            <a:ext cx="3124200" cy="2874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0" name="Image" r:id="rId14" imgW="4765267" imgH="3507236" progId="">
                    <p:embed/>
                  </p:oleObj>
                </mc:Choice>
                <mc:Fallback>
                  <p:oleObj name="Image" r:id="rId14" imgW="4765267" imgH="3507236" progId="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2401" y="30043845"/>
                          <a:ext cx="3124200" cy="28745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TextBox 85"/>
            <p:cNvSpPr txBox="1"/>
            <p:nvPr/>
          </p:nvSpPr>
          <p:spPr>
            <a:xfrm>
              <a:off x="32818721" y="30935948"/>
              <a:ext cx="993482" cy="263050"/>
            </a:xfrm>
            <a:prstGeom prst="rect">
              <a:avLst/>
            </a:prstGeom>
            <a:noFill/>
          </p:spPr>
          <p:txBody>
            <a:bodyPr wrap="square" lIns="16666" tIns="8333" rIns="16666" bIns="8333" rtlCol="0">
              <a:spAutoFit/>
            </a:bodyPr>
            <a:lstStyle/>
            <a:p>
              <a:r>
                <a:rPr lang="en-US" sz="1600" dirty="0" smtClean="0"/>
                <a:t>Female</a:t>
              </a:r>
              <a:endParaRPr lang="en-US" sz="800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>
              <a:off x="32537400" y="31242000"/>
              <a:ext cx="359299" cy="961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32073605" y="29944720"/>
              <a:ext cx="17389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800" dirty="0" smtClean="0"/>
                <a:t>Northern </a:t>
              </a:r>
              <a:br>
                <a:rPr lang="en-US" sz="1800" dirty="0" smtClean="0"/>
              </a:br>
              <a:r>
                <a:rPr lang="en-US" sz="1800" dirty="0" smtClean="0"/>
                <a:t>root-knot </a:t>
              </a:r>
              <a:endParaRPr lang="en-US" sz="1800" dirty="0"/>
            </a:p>
          </p:txBody>
        </p:sp>
      </p:grpSp>
      <p:pic>
        <p:nvPicPr>
          <p:cNvPr id="13355" name="Picture 4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287000" y="7391400"/>
            <a:ext cx="4495801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6034</TotalTime>
  <Words>810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Civic</vt:lpstr>
      <vt:lpstr>Image</vt:lpstr>
      <vt:lpstr>Spatial Distribution of Plant-Parasitic Nematodes in Eastern Washington Vineyards   A.D. Howland1, P.A. Skinkis1, R.P. Schreiner2, and I.A. Zasada2 1Department of Horticulture, Oregon State University, Corvallis, OR 97330 2USDA-ARS Horticultural Crops Research Laboratory, Corvallis, OR 97330</vt:lpstr>
    </vt:vector>
  </TitlesOfParts>
  <Company>USDA-ARS HCRL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howlanda</dc:creator>
  <cp:lastModifiedBy>zasadai</cp:lastModifiedBy>
  <cp:revision>155</cp:revision>
  <dcterms:created xsi:type="dcterms:W3CDTF">2013-01-28T20:37:46Z</dcterms:created>
  <dcterms:modified xsi:type="dcterms:W3CDTF">2013-02-04T21:35:27Z</dcterms:modified>
</cp:coreProperties>
</file>