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1" r:id="rId2"/>
    <p:sldId id="522" r:id="rId3"/>
  </p:sldIdLst>
  <p:sldSz cx="6858000" cy="9144000" type="screen4x3"/>
  <p:notesSz cx="700405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606" autoAdjust="0"/>
    <p:restoredTop sz="94595" autoAdjust="0"/>
  </p:normalViewPr>
  <p:slideViewPr>
    <p:cSldViewPr>
      <p:cViewPr>
        <p:scale>
          <a:sx n="82" d="100"/>
          <a:sy n="82" d="100"/>
        </p:scale>
        <p:origin x="-2406" y="4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05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93" cy="46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9" rIns="92717" bIns="46359" numCol="1" anchor="t" anchorCtr="0" compatLnSpc="1">
            <a:prstTxWarp prst="textNoShape">
              <a:avLst/>
            </a:prstTxWarp>
          </a:bodyPr>
          <a:lstStyle>
            <a:lvl1pPr defTabSz="92734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38" y="0"/>
            <a:ext cx="3035393" cy="46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9" rIns="92717" bIns="46359" numCol="1" anchor="t" anchorCtr="0" compatLnSpc="1">
            <a:prstTxWarp prst="textNoShape">
              <a:avLst/>
            </a:prstTxWarp>
          </a:bodyPr>
          <a:lstStyle>
            <a:lvl1pPr algn="r" defTabSz="92734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1292"/>
            <a:ext cx="3035393" cy="46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9" rIns="92717" bIns="46359" numCol="1" anchor="b" anchorCtr="0" compatLnSpc="1">
            <a:prstTxWarp prst="textNoShape">
              <a:avLst/>
            </a:prstTxWarp>
          </a:bodyPr>
          <a:lstStyle>
            <a:lvl1pPr defTabSz="92734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38" y="8761292"/>
            <a:ext cx="3035393" cy="46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9" rIns="92717" bIns="46359" numCol="1" anchor="b" anchorCtr="0" compatLnSpc="1">
            <a:prstTxWarp prst="textNoShape">
              <a:avLst/>
            </a:prstTxWarp>
          </a:bodyPr>
          <a:lstStyle>
            <a:lvl1pPr algn="r" defTabSz="927343">
              <a:defRPr sz="1200">
                <a:latin typeface="Times New Roman" pitchFamily="18" charset="0"/>
              </a:defRPr>
            </a:lvl1pPr>
          </a:lstStyle>
          <a:p>
            <a:fld id="{9EA3A395-7337-45D3-9CFA-C24A881420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84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93" cy="46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9" rIns="92717" bIns="46359" numCol="1" anchor="t" anchorCtr="0" compatLnSpc="1">
            <a:prstTxWarp prst="textNoShape">
              <a:avLst/>
            </a:prstTxWarp>
          </a:bodyPr>
          <a:lstStyle>
            <a:lvl1pPr defTabSz="927343">
              <a:defRPr sz="12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659" y="0"/>
            <a:ext cx="3035392" cy="46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9" rIns="92717" bIns="46359" numCol="1" anchor="t" anchorCtr="0" compatLnSpc="1">
            <a:prstTxWarp prst="textNoShape">
              <a:avLst/>
            </a:prstTxWarp>
          </a:bodyPr>
          <a:lstStyle>
            <a:lvl1pPr algn="r" defTabSz="927343">
              <a:defRPr sz="12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5038" y="692150"/>
            <a:ext cx="2593975" cy="3459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266" y="4381409"/>
            <a:ext cx="5137519" cy="414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9" rIns="92717" bIns="463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2817"/>
            <a:ext cx="3035393" cy="46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9" rIns="92717" bIns="46359" numCol="1" anchor="b" anchorCtr="0" compatLnSpc="1">
            <a:prstTxWarp prst="textNoShape">
              <a:avLst/>
            </a:prstTxWarp>
          </a:bodyPr>
          <a:lstStyle>
            <a:lvl1pPr defTabSz="927343">
              <a:defRPr sz="12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659" y="8762817"/>
            <a:ext cx="3035392" cy="46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9" rIns="92717" bIns="46359" numCol="1" anchor="b" anchorCtr="0" compatLnSpc="1">
            <a:prstTxWarp prst="textNoShape">
              <a:avLst/>
            </a:prstTxWarp>
          </a:bodyPr>
          <a:lstStyle>
            <a:lvl1pPr algn="r" defTabSz="927343">
              <a:defRPr sz="1200" i="1">
                <a:latin typeface="Times New Roman" pitchFamily="18" charset="0"/>
              </a:defRPr>
            </a:lvl1pPr>
          </a:lstStyle>
          <a:p>
            <a:fld id="{D751FAC3-051C-4B46-9324-2F1213800A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05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5ECCC-94C3-417E-B0FA-C6A87BFCB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07280-E598-4BBF-A40A-00562E0656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6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1" y="812800"/>
            <a:ext cx="42576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B3A30-5336-408A-87E2-8BE20C1AFC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514350" y="2641600"/>
            <a:ext cx="2857500" cy="5486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86150" y="2641600"/>
            <a:ext cx="28575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4350" y="8331200"/>
            <a:ext cx="1428750" cy="609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331200"/>
            <a:ext cx="1428750" cy="609600"/>
          </a:xfrm>
        </p:spPr>
        <p:txBody>
          <a:bodyPr/>
          <a:lstStyle>
            <a:lvl1pPr>
              <a:defRPr/>
            </a:lvl1pPr>
          </a:lstStyle>
          <a:p>
            <a:fld id="{3E3285E7-1883-4C41-9BF8-1FDAAEC33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DB5C7-039E-420E-83F3-004999FF5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3F2F1-A08D-415D-8E7F-87D2C038B3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57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641600"/>
            <a:ext cx="2857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1C459-B233-4E14-A848-717034BD6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C2225-0167-4238-A2B4-EED330C99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7653B-D971-4B66-B915-E923CD339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08972-A1A3-486D-A0C5-86C2AC827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565F8-294C-4672-A81D-EE2F46592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4B780-D52C-465E-B8C0-7A01C4FC0A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A6129D9-ADC0-4B96-87A7-E4C7A287F6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62198"/>
              </p:ext>
            </p:extLst>
          </p:nvPr>
        </p:nvGraphicFramePr>
        <p:xfrm>
          <a:off x="-1" y="762000"/>
          <a:ext cx="6824467" cy="8698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3268"/>
                <a:gridCol w="532489"/>
                <a:gridCol w="530871"/>
                <a:gridCol w="530871"/>
                <a:gridCol w="530871"/>
                <a:gridCol w="530871"/>
                <a:gridCol w="530871"/>
                <a:gridCol w="530871"/>
                <a:gridCol w="530871"/>
                <a:gridCol w="530871"/>
                <a:gridCol w="530871"/>
                <a:gridCol w="530871"/>
              </a:tblGrid>
              <a:tr h="1422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dirty="0" smtClean="0">
                          <a:effectLst/>
                        </a:rPr>
                        <a:t>Genotype</a:t>
                      </a:r>
                      <a:endParaRPr lang="en-US" sz="13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b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M. incognita Race 3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M. </a:t>
                      </a:r>
                      <a:r>
                        <a:rPr lang="en-US" sz="1300" b="1" i="1" dirty="0" err="1">
                          <a:effectLst/>
                        </a:rPr>
                        <a:t>javanica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Meloidogyne pathotypes</a:t>
                      </a:r>
                    </a:p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Harmony A&amp;C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M. </a:t>
                      </a:r>
                      <a:r>
                        <a:rPr lang="en-US" sz="1300" b="1" i="1" dirty="0" err="1">
                          <a:effectLst/>
                        </a:rPr>
                        <a:t>chitwoodi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 smtClean="0">
                          <a:effectLst/>
                          <a:latin typeface="Times New Roman"/>
                          <a:ea typeface="Times New Roman"/>
                        </a:rPr>
                        <a:t>M. </a:t>
                      </a:r>
                      <a:r>
                        <a:rPr lang="en-US" sz="1300" b="1" i="1" dirty="0" err="1" smtClean="0">
                          <a:effectLst/>
                          <a:latin typeface="Times New Roman"/>
                          <a:ea typeface="Times New Roman"/>
                        </a:rPr>
                        <a:t>hapla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X. index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M. xenoplax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P. </a:t>
                      </a:r>
                      <a:r>
                        <a:rPr lang="en-US" sz="1300" b="1" i="1" dirty="0" err="1" smtClean="0">
                          <a:effectLst/>
                        </a:rPr>
                        <a:t>vulnus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T. semipenetrans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X. </a:t>
                      </a:r>
                      <a:r>
                        <a:rPr lang="en-US" sz="1300" b="1" i="1" dirty="0" err="1">
                          <a:effectLst/>
                        </a:rPr>
                        <a:t>ameriacanum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Para. hamatus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101-14Mgt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1103Paulsen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110Richter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140Ruggeri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1613Couderc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1616Couderc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3309Couderc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420A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44-53Malegue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AxR1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</a:rPr>
                        <a:t>Borner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 b="1" dirty="0" err="1">
                          <a:effectLst/>
                        </a:rPr>
                        <a:t>Dog</a:t>
                      </a:r>
                      <a:r>
                        <a:rPr lang="es-MX" sz="1300" b="1" dirty="0">
                          <a:effectLst/>
                        </a:rPr>
                        <a:t> Ridge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5473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Freedom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S?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5473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Harmony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K51-32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</a:rPr>
                        <a:t>Kober</a:t>
                      </a:r>
                      <a:r>
                        <a:rPr lang="en-US" sz="1300" b="1" dirty="0">
                          <a:effectLst/>
                        </a:rPr>
                        <a:t> 5BB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Ramsey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S?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MS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</a:rPr>
                        <a:t>Riparia</a:t>
                      </a:r>
                      <a:r>
                        <a:rPr lang="en-US" sz="1300" b="1" dirty="0">
                          <a:effectLst/>
                        </a:rPr>
                        <a:t> </a:t>
                      </a:r>
                      <a:r>
                        <a:rPr lang="en-US" sz="1300" b="1" dirty="0" err="1">
                          <a:effectLst/>
                        </a:rPr>
                        <a:t>Gloire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RS-3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6848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Host Status of Grape Rootstocks to Nematodes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728666"/>
              </p:ext>
            </p:extLst>
          </p:nvPr>
        </p:nvGraphicFramePr>
        <p:xfrm>
          <a:off x="76197" y="203201"/>
          <a:ext cx="6629400" cy="5925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089"/>
                <a:gridCol w="418341"/>
                <a:gridCol w="515697"/>
                <a:gridCol w="515697"/>
                <a:gridCol w="515697"/>
                <a:gridCol w="515697"/>
                <a:gridCol w="515697"/>
                <a:gridCol w="515697"/>
                <a:gridCol w="515697"/>
                <a:gridCol w="515697"/>
                <a:gridCol w="515697"/>
                <a:gridCol w="515697"/>
              </a:tblGrid>
              <a:tr h="1422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dirty="0" smtClean="0">
                          <a:effectLst/>
                        </a:rPr>
                        <a:t>Genotype</a:t>
                      </a:r>
                      <a:endParaRPr lang="en-US" sz="13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b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M. incognita Race 3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M. </a:t>
                      </a:r>
                      <a:r>
                        <a:rPr lang="en-US" sz="1300" b="1" i="1" dirty="0" err="1">
                          <a:effectLst/>
                        </a:rPr>
                        <a:t>javanica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Meloidogyne pathotypes</a:t>
                      </a:r>
                    </a:p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Harmony A&amp;C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M. </a:t>
                      </a:r>
                      <a:r>
                        <a:rPr lang="en-US" sz="1300" b="1" i="1" dirty="0" err="1">
                          <a:effectLst/>
                        </a:rPr>
                        <a:t>chitwoodi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 smtClean="0">
                          <a:effectLst/>
                          <a:latin typeface="Times New Roman"/>
                          <a:ea typeface="Times New Roman"/>
                        </a:rPr>
                        <a:t>M. </a:t>
                      </a:r>
                      <a:r>
                        <a:rPr lang="en-US" sz="1300" b="1" i="1" dirty="0" err="1" smtClean="0">
                          <a:effectLst/>
                          <a:latin typeface="Times New Roman"/>
                          <a:ea typeface="Times New Roman"/>
                        </a:rPr>
                        <a:t>hapla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X. index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M. xenoplax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P. </a:t>
                      </a:r>
                      <a:r>
                        <a:rPr lang="en-US" sz="1300" b="1" i="1" dirty="0" err="1">
                          <a:effectLst/>
                        </a:rPr>
                        <a:t>vulnu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T. semipenetrans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X. </a:t>
                      </a:r>
                      <a:r>
                        <a:rPr lang="en-US" sz="1300" b="1" i="1" dirty="0" err="1">
                          <a:effectLst/>
                        </a:rPr>
                        <a:t>ameriacanum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</a:rPr>
                        <a:t>Para. hamatus</a:t>
                      </a:r>
                      <a:endParaRPr lang="en-US" sz="13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vert="vert27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RS-9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</a:rPr>
                        <a:t>Schwarzmann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St. George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</a:rPr>
                        <a:t>Teleki</a:t>
                      </a:r>
                      <a:r>
                        <a:rPr lang="en-US" sz="1300" b="1" dirty="0">
                          <a:effectLst/>
                        </a:rPr>
                        <a:t> 5C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USDA 10-17A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 b="1" dirty="0">
                          <a:effectLst/>
                        </a:rPr>
                        <a:t>USDA 10-23B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 b="1" dirty="0">
                          <a:effectLst/>
                        </a:rPr>
                        <a:t>USDA 6-19B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MS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VR O39-16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Times New Roman"/>
                          <a:ea typeface="Times New Roman"/>
                        </a:rPr>
                        <a:t>UCD GRN1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Times New Roman"/>
                          <a:ea typeface="Times New Roman"/>
                        </a:rPr>
                        <a:t>UCD GRN2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MS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MS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Times New Roman"/>
                          <a:ea typeface="Times New Roman"/>
                        </a:rPr>
                        <a:t>UCD GRN 3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Times New Roman"/>
                          <a:ea typeface="Times New Roman"/>
                        </a:rPr>
                        <a:t>UCD GRN4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MS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  <a:tr h="3649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Times New Roman"/>
                          <a:ea typeface="Times New Roman"/>
                        </a:rPr>
                        <a:t>UCD GRN5</a:t>
                      </a:r>
                      <a:endParaRPr lang="en-US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00" marR="1630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7239000"/>
            <a:ext cx="6043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From: </a:t>
            </a:r>
            <a:r>
              <a:rPr lang="en-US" sz="1200" dirty="0"/>
              <a:t>Ferris, H., Zheng, L. and Walker, M.A.  2012. Resistance of grape rootstocks to </a:t>
            </a:r>
            <a:endParaRPr lang="en-US" sz="1200" dirty="0" smtClean="0"/>
          </a:p>
          <a:p>
            <a:r>
              <a:rPr lang="en-US" sz="1200" dirty="0"/>
              <a:t>	</a:t>
            </a:r>
            <a:r>
              <a:rPr lang="en-US" sz="1200" dirty="0" smtClean="0"/>
              <a:t>plant-parasitic </a:t>
            </a:r>
            <a:r>
              <a:rPr lang="en-US" sz="1200" dirty="0"/>
              <a:t>nematodes.  Journal of Nematology 44:385-394.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65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3937</TotalTime>
  <Words>387</Words>
  <Application>Microsoft Office PowerPoint</Application>
  <PresentationFormat>On-screen Show (4:3)</PresentationFormat>
  <Paragraphs>375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Nematodes and Tree Fruits</dc:title>
  <dc:creator>Valued Gateway Customer</dc:creator>
  <cp:lastModifiedBy>zasadai</cp:lastModifiedBy>
  <cp:revision>349</cp:revision>
  <cp:lastPrinted>2013-04-11T21:05:25Z</cp:lastPrinted>
  <dcterms:created xsi:type="dcterms:W3CDTF">1999-11-01T23:09:56Z</dcterms:created>
  <dcterms:modified xsi:type="dcterms:W3CDTF">2013-09-12T18:26:12Z</dcterms:modified>
</cp:coreProperties>
</file>