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5" r:id="rId2"/>
    <p:sldMasterId id="2147483737" r:id="rId3"/>
    <p:sldMasterId id="2147483750" r:id="rId4"/>
    <p:sldMasterId id="2147483752" r:id="rId5"/>
    <p:sldMasterId id="2147483765" r:id="rId6"/>
    <p:sldMasterId id="2147483767" r:id="rId7"/>
    <p:sldMasterId id="2147483780" r:id="rId8"/>
    <p:sldMasterId id="2147483794" r:id="rId9"/>
    <p:sldMasterId id="2147483812" r:id="rId10"/>
  </p:sldMasterIdLst>
  <p:sldIdLst>
    <p:sldId id="256" r:id="rId11"/>
  </p:sldIdLst>
  <p:sldSz cx="45720000" cy="32918400"/>
  <p:notesSz cx="6858000" cy="9144000"/>
  <p:defaultTextStyle>
    <a:defPPr>
      <a:defRPr lang="en-US"/>
    </a:defPPr>
    <a:lvl1pPr marL="0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5016124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F9F"/>
    <a:srgbClr val="CFC8F8"/>
    <a:srgbClr val="E1DDFB"/>
    <a:srgbClr val="CBD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248" autoAdjust="0"/>
    <p:restoredTop sz="99378" autoAdjust="0"/>
  </p:normalViewPr>
  <p:slideViewPr>
    <p:cSldViewPr>
      <p:cViewPr>
        <p:scale>
          <a:sx n="40" d="100"/>
          <a:sy n="40" d="100"/>
        </p:scale>
        <p:origin x="294" y="2586"/>
      </p:cViewPr>
      <p:guideLst>
        <p:guide orient="horz" pos="10368"/>
        <p:guide pos="144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owlanda\My%20Documents\2013%20Rootstock%20Tri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owlanda\My%20Documents\Variety%20Screening%20Data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47440944881891"/>
          <c:y val="0.18521249257593048"/>
          <c:w val="0.74403258967629049"/>
          <c:h val="0.689451691374653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Sheet1!$E$10</c:f>
              <c:strCache>
                <c:ptCount val="1"/>
                <c:pt idx="0">
                  <c:v>Average Eggs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  <a:tileRect r="-100000" b="-100000"/>
            </a:gradFill>
          </c:spPr>
          <c:invertIfNegative val="0"/>
          <c:cat>
            <c:strRef>
              <c:f>Sheet1!$D$12:$D$20</c:f>
              <c:strCache>
                <c:ptCount val="9"/>
                <c:pt idx="0">
                  <c:v>Salt Creek</c:v>
                </c:pt>
                <c:pt idx="1">
                  <c:v>Freedom</c:v>
                </c:pt>
                <c:pt idx="2">
                  <c:v>Harmony</c:v>
                </c:pt>
                <c:pt idx="3">
                  <c:v>St. George</c:v>
                </c:pt>
                <c:pt idx="4">
                  <c:v>Riparia Gloire</c:v>
                </c:pt>
                <c:pt idx="5">
                  <c:v>101-14 </c:v>
                </c:pt>
                <c:pt idx="6">
                  <c:v>3309C</c:v>
                </c:pt>
                <c:pt idx="7">
                  <c:v>110R</c:v>
                </c:pt>
                <c:pt idx="8">
                  <c:v>420A</c:v>
                </c:pt>
              </c:strCache>
            </c:strRef>
          </c:cat>
          <c:val>
            <c:numRef>
              <c:f>Sheet1!$E$12:$E$20</c:f>
              <c:numCache>
                <c:formatCode>0</c:formatCode>
                <c:ptCount val="9"/>
                <c:pt idx="0">
                  <c:v>118.52678571428562</c:v>
                </c:pt>
                <c:pt idx="1">
                  <c:v>170.3125</c:v>
                </c:pt>
                <c:pt idx="2">
                  <c:v>68.75</c:v>
                </c:pt>
                <c:pt idx="3">
                  <c:v>46.875</c:v>
                </c:pt>
                <c:pt idx="4">
                  <c:v>5125</c:v>
                </c:pt>
                <c:pt idx="5">
                  <c:v>5693.75</c:v>
                </c:pt>
                <c:pt idx="6">
                  <c:v>64.0625</c:v>
                </c:pt>
                <c:pt idx="7">
                  <c:v>107.14285714285705</c:v>
                </c:pt>
                <c:pt idx="8">
                  <c:v>118.75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72448"/>
        <c:axId val="98845248"/>
      </c:barChart>
      <c:catAx>
        <c:axId val="904724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100"/>
            </a:pPr>
            <a:endParaRPr lang="en-US"/>
          </a:p>
        </c:txPr>
        <c:crossAx val="98845248"/>
        <c:crosses val="autoZero"/>
        <c:auto val="1"/>
        <c:lblAlgn val="ctr"/>
        <c:lblOffset val="100"/>
        <c:noMultiLvlLbl val="0"/>
      </c:catAx>
      <c:valAx>
        <c:axId val="9884524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 b="0" i="0" baseline="0" dirty="0" smtClean="0"/>
                  <a:t>Number of </a:t>
                </a:r>
                <a:r>
                  <a:rPr lang="en-US" sz="2200" b="0" i="1" baseline="0" dirty="0" smtClean="0"/>
                  <a:t>M. hapla</a:t>
                </a:r>
                <a:r>
                  <a:rPr lang="en-US" sz="2200" b="0" i="0" baseline="0" dirty="0" smtClean="0"/>
                  <a:t>/pot</a:t>
                </a:r>
                <a:endParaRPr lang="en-US" sz="2200" b="0" i="0" baseline="0" dirty="0"/>
              </a:p>
            </c:rich>
          </c:tx>
          <c:layout>
            <c:manualLayout>
              <c:xMode val="edge"/>
              <c:yMode val="edge"/>
              <c:x val="0.42334426946631681"/>
              <c:y val="0.9400000000000006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047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'2011-2013 Data'!$R$40</c:f>
              <c:strCache>
                <c:ptCount val="1"/>
                <c:pt idx="0">
                  <c:v>Total M. hapla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DBF9F"/>
              </a:solidFill>
            </c:spPr>
          </c:dPt>
          <c:dPt>
            <c:idx val="1"/>
            <c:invertIfNegative val="0"/>
            <c:bubble3D val="0"/>
            <c:spPr>
              <a:solidFill>
                <a:srgbClr val="9DBF9F"/>
              </a:solidFill>
            </c:spPr>
          </c:dPt>
          <c:dPt>
            <c:idx val="2"/>
            <c:invertIfNegative val="0"/>
            <c:bubble3D val="0"/>
            <c:spPr>
              <a:solidFill>
                <a:srgbClr val="9DBF9F"/>
              </a:solidFill>
            </c:spPr>
          </c:dPt>
          <c:dPt>
            <c:idx val="3"/>
            <c:invertIfNegative val="0"/>
            <c:bubble3D val="0"/>
            <c:spPr>
              <a:solidFill>
                <a:srgbClr val="9DBF9F"/>
              </a:solidFill>
            </c:spPr>
          </c:dPt>
          <c:dPt>
            <c:idx val="4"/>
            <c:invertIfNegative val="0"/>
            <c:bubble3D val="0"/>
            <c:spPr>
              <a:solidFill>
                <a:srgbClr val="9DBF9F"/>
              </a:solidFill>
            </c:spPr>
          </c:dPt>
          <c:dPt>
            <c:idx val="5"/>
            <c:invertIfNegative val="0"/>
            <c:bubble3D val="0"/>
            <c:spPr>
              <a:solidFill>
                <a:srgbClr val="854560"/>
              </a:solidFill>
            </c:spPr>
          </c:dPt>
          <c:dPt>
            <c:idx val="6"/>
            <c:invertIfNegative val="0"/>
            <c:bubble3D val="0"/>
            <c:spPr>
              <a:solidFill>
                <a:srgbClr val="854560"/>
              </a:solidFill>
            </c:spPr>
          </c:dPt>
          <c:dPt>
            <c:idx val="7"/>
            <c:invertIfNegative val="0"/>
            <c:bubble3D val="0"/>
            <c:spPr>
              <a:solidFill>
                <a:srgbClr val="854560"/>
              </a:solidFill>
            </c:spPr>
          </c:dPt>
          <c:dPt>
            <c:idx val="8"/>
            <c:invertIfNegative val="0"/>
            <c:bubble3D val="0"/>
            <c:spPr>
              <a:solidFill>
                <a:srgbClr val="854560"/>
              </a:solidFill>
            </c:spPr>
          </c:dPt>
          <c:dPt>
            <c:idx val="9"/>
            <c:invertIfNegative val="0"/>
            <c:bubble3D val="0"/>
            <c:spPr>
              <a:solidFill>
                <a:srgbClr val="85456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85456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85456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85456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85456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854560"/>
              </a:solidFill>
            </c:spPr>
          </c:dPt>
          <c:cat>
            <c:strRef>
              <c:f>'2011-2013 Data'!$O$41:$O$55</c:f>
              <c:strCache>
                <c:ptCount val="15"/>
                <c:pt idx="0">
                  <c:v>R 239</c:v>
                </c:pt>
                <c:pt idx="1">
                  <c:v>R 198</c:v>
                </c:pt>
                <c:pt idx="2">
                  <c:v>R 90</c:v>
                </c:pt>
                <c:pt idx="3">
                  <c:v>CH 15</c:v>
                </c:pt>
                <c:pt idx="4">
                  <c:v>CH 06</c:v>
                </c:pt>
                <c:pt idx="5">
                  <c:v>Sh 07</c:v>
                </c:pt>
                <c:pt idx="6">
                  <c:v>S Phelps</c:v>
                </c:pt>
                <c:pt idx="7">
                  <c:v>S 07</c:v>
                </c:pt>
                <c:pt idx="8">
                  <c:v>M 15</c:v>
                </c:pt>
                <c:pt idx="9">
                  <c:v>M 06</c:v>
                </c:pt>
                <c:pt idx="10">
                  <c:v>M 03</c:v>
                </c:pt>
                <c:pt idx="11">
                  <c:v>CS 21</c:v>
                </c:pt>
                <c:pt idx="12">
                  <c:v>CS 06</c:v>
                </c:pt>
                <c:pt idx="13">
                  <c:v>CS 04</c:v>
                </c:pt>
                <c:pt idx="14">
                  <c:v>CS 02</c:v>
                </c:pt>
              </c:strCache>
            </c:strRef>
          </c:cat>
          <c:val>
            <c:numRef>
              <c:f>'2011-2013 Data'!$R$41:$R$55</c:f>
              <c:numCache>
                <c:formatCode>#,##0</c:formatCode>
                <c:ptCount val="15"/>
                <c:pt idx="0">
                  <c:v>294479.875</c:v>
                </c:pt>
                <c:pt idx="1">
                  <c:v>271377.375</c:v>
                </c:pt>
                <c:pt idx="2">
                  <c:v>343257.625</c:v>
                </c:pt>
                <c:pt idx="3">
                  <c:v>400688.5</c:v>
                </c:pt>
                <c:pt idx="4">
                  <c:v>513251.125</c:v>
                </c:pt>
                <c:pt idx="5">
                  <c:v>117227</c:v>
                </c:pt>
                <c:pt idx="6">
                  <c:v>47394.666666666628</c:v>
                </c:pt>
                <c:pt idx="7">
                  <c:v>62858.400000000001</c:v>
                </c:pt>
                <c:pt idx="8">
                  <c:v>128923.12500000006</c:v>
                </c:pt>
                <c:pt idx="9">
                  <c:v>93407.625000000058</c:v>
                </c:pt>
                <c:pt idx="10">
                  <c:v>66557.625000000058</c:v>
                </c:pt>
                <c:pt idx="11">
                  <c:v>171232.875</c:v>
                </c:pt>
                <c:pt idx="12">
                  <c:v>181651.625</c:v>
                </c:pt>
                <c:pt idx="13">
                  <c:v>202815.375</c:v>
                </c:pt>
                <c:pt idx="14">
                  <c:v>180976.75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72960"/>
        <c:axId val="98847552"/>
      </c:barChart>
      <c:catAx>
        <c:axId val="904729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100"/>
            </a:pPr>
            <a:endParaRPr lang="en-US"/>
          </a:p>
        </c:txPr>
        <c:crossAx val="98847552"/>
        <c:crosses val="autoZero"/>
        <c:auto val="1"/>
        <c:lblAlgn val="ctr"/>
        <c:lblOffset val="100"/>
        <c:noMultiLvlLbl val="0"/>
      </c:catAx>
      <c:valAx>
        <c:axId val="9884755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200"/>
                </a:pPr>
                <a:r>
                  <a:rPr lang="en-US" sz="2200" b="0" dirty="0"/>
                  <a:t>Number of Eggs/pot</a:t>
                </a:r>
              </a:p>
            </c:rich>
          </c:tx>
          <c:layout>
            <c:manualLayout>
              <c:xMode val="edge"/>
              <c:yMode val="edge"/>
              <c:x val="0.43395996774276252"/>
              <c:y val="0.9137152777777777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0472960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53" y="9144002"/>
            <a:ext cx="38409565" cy="731277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1248" y="20855945"/>
            <a:ext cx="38409565" cy="221599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3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1905000" y="6775455"/>
            <a:ext cx="41910000" cy="11747831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1905000" y="6775455"/>
            <a:ext cx="41910000" cy="11747831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" y="29946602"/>
            <a:ext cx="45720005" cy="2971800"/>
          </a:xfrm>
          <a:solidFill>
            <a:srgbClr val="FFFF99"/>
          </a:solidFill>
        </p:spPr>
        <p:txBody>
          <a:bodyPr wrap="square" lIns="835988" tIns="417994" rIns="835988" bIns="417994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095" y="3119064"/>
            <a:ext cx="35216040" cy="7312772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4775" y="20855945"/>
            <a:ext cx="35216040" cy="221599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3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10245" y="11308080"/>
            <a:ext cx="38450570" cy="6647972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4900" b="1" i="1" u="none" strike="noStrike" kern="1200" cap="none" spc="-352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1565" y="9144008"/>
            <a:ext cx="40203440" cy="1388072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565" y="1463040"/>
            <a:ext cx="41965560" cy="36425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53" y="9144002"/>
            <a:ext cx="38409565" cy="731277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1248" y="20855945"/>
            <a:ext cx="38409565" cy="221599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3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095" y="3119064"/>
            <a:ext cx="35216040" cy="7312772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4775" y="20855945"/>
            <a:ext cx="35216040" cy="221599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3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10245" y="11308080"/>
            <a:ext cx="38450570" cy="6647972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4900" b="1" i="1" u="none" strike="noStrike" kern="1200" cap="none" spc="-352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05000" y="6775450"/>
            <a:ext cx="41910000" cy="1174783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6781801"/>
            <a:ext cx="41910000" cy="1174783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6775454"/>
            <a:ext cx="20574000" cy="11713976"/>
          </a:xfrm>
        </p:spPr>
        <p:txBody>
          <a:bodyPr/>
          <a:lstStyle>
            <a:lvl1pPr marL="1865006" indent="-1865006">
              <a:lnSpc>
                <a:spcPct val="90000"/>
              </a:lnSpc>
              <a:defRPr sz="15400"/>
            </a:lvl1pPr>
            <a:lvl2pPr marL="3693730" indent="-1785178">
              <a:lnSpc>
                <a:spcPct val="90000"/>
              </a:lnSpc>
              <a:defRPr sz="13200"/>
            </a:lvl2pPr>
            <a:lvl3pPr marL="5232178" indent="-1581988">
              <a:lnSpc>
                <a:spcPct val="90000"/>
              </a:lnSpc>
              <a:defRPr sz="11000"/>
            </a:lvl3pPr>
            <a:lvl4pPr marL="6734344" indent="-1502166">
              <a:lnSpc>
                <a:spcPct val="90000"/>
              </a:lnSpc>
              <a:defRPr sz="9900"/>
            </a:lvl4pPr>
            <a:lvl5pPr marL="8316332" indent="-1538448">
              <a:lnSpc>
                <a:spcPct val="90000"/>
              </a:lnSpc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0" y="6775454"/>
            <a:ext cx="20574000" cy="11713976"/>
          </a:xfrm>
        </p:spPr>
        <p:txBody>
          <a:bodyPr/>
          <a:lstStyle>
            <a:lvl1pPr marL="1908552" indent="-1908552">
              <a:lnSpc>
                <a:spcPct val="90000"/>
              </a:lnSpc>
              <a:defRPr sz="15400"/>
            </a:lvl1pPr>
            <a:lvl2pPr marL="3693730" indent="-1865006">
              <a:lnSpc>
                <a:spcPct val="90000"/>
              </a:lnSpc>
              <a:defRPr sz="13200"/>
            </a:lvl2pPr>
            <a:lvl3pPr marL="5275718" indent="-1661816">
              <a:lnSpc>
                <a:spcPct val="90000"/>
              </a:lnSpc>
              <a:defRPr sz="11000"/>
            </a:lvl3pPr>
            <a:lvl4pPr marL="6734344" indent="-1458626">
              <a:lnSpc>
                <a:spcPct val="90000"/>
              </a:lnSpc>
              <a:defRPr sz="9900"/>
            </a:lvl4pPr>
            <a:lvl5pPr marL="8316332" indent="-1502166">
              <a:lnSpc>
                <a:spcPct val="90000"/>
              </a:lnSpc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095" y="3119064"/>
            <a:ext cx="35216040" cy="7312772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4775" y="20855945"/>
            <a:ext cx="35216040" cy="221599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3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10245" y="11308080"/>
            <a:ext cx="38450570" cy="6647972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4900" b="1" i="1" u="none" strike="noStrike" kern="1200" cap="none" spc="-352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6304560"/>
            <a:ext cx="20574000" cy="3794885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700" b="1"/>
            </a:lvl1pPr>
            <a:lvl2pPr marL="2507963" indent="0">
              <a:buNone/>
              <a:defRPr sz="11000" b="1"/>
            </a:lvl2pPr>
            <a:lvl3pPr marL="5015921" indent="0">
              <a:buNone/>
              <a:defRPr sz="9900" b="1"/>
            </a:lvl3pPr>
            <a:lvl4pPr marL="7523884" indent="0">
              <a:buNone/>
              <a:defRPr sz="8800" b="1"/>
            </a:lvl4pPr>
            <a:lvl5pPr marL="10031848" indent="0">
              <a:buNone/>
              <a:defRPr sz="8800" b="1"/>
            </a:lvl5pPr>
            <a:lvl6pPr marL="12539811" indent="0">
              <a:buNone/>
              <a:defRPr sz="8800" b="1"/>
            </a:lvl6pPr>
            <a:lvl7pPr marL="15047769" indent="0">
              <a:buNone/>
              <a:defRPr sz="8800" b="1"/>
            </a:lvl7pPr>
            <a:lvl8pPr marL="17555732" indent="0">
              <a:buNone/>
              <a:defRPr sz="8800" b="1"/>
            </a:lvl8pPr>
            <a:lvl9pPr marL="20063695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4995" y="10439400"/>
            <a:ext cx="20574000" cy="10176632"/>
          </a:xfrm>
        </p:spPr>
        <p:txBody>
          <a:bodyPr/>
          <a:lstStyle>
            <a:lvl1pPr marL="1545706" indent="-1545706">
              <a:defRPr sz="12600"/>
            </a:lvl1pPr>
            <a:lvl2pPr marL="3084159" indent="-1458626">
              <a:defRPr sz="11000"/>
            </a:lvl2pPr>
            <a:lvl3pPr marL="4462957" indent="-1335258">
              <a:defRPr sz="9900"/>
            </a:lvl3pPr>
            <a:lvl4pPr marL="5761927" indent="-1255435">
              <a:defRPr sz="9300"/>
            </a:lvl4pPr>
            <a:lvl5pPr marL="7017362" indent="-1132067">
              <a:defRPr sz="93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9908" y="6304560"/>
            <a:ext cx="20585095" cy="3794885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700" b="1"/>
            </a:lvl1pPr>
            <a:lvl2pPr marL="2507963" indent="0">
              <a:buNone/>
              <a:defRPr sz="11000" b="1"/>
            </a:lvl2pPr>
            <a:lvl3pPr marL="5015921" indent="0">
              <a:buNone/>
              <a:defRPr sz="9900" b="1"/>
            </a:lvl3pPr>
            <a:lvl4pPr marL="7523884" indent="0">
              <a:buNone/>
              <a:defRPr sz="8800" b="1"/>
            </a:lvl4pPr>
            <a:lvl5pPr marL="10031848" indent="0">
              <a:buNone/>
              <a:defRPr sz="8800" b="1"/>
            </a:lvl5pPr>
            <a:lvl6pPr marL="12539811" indent="0">
              <a:buNone/>
              <a:defRPr sz="8800" b="1"/>
            </a:lvl6pPr>
            <a:lvl7pPr marL="15047769" indent="0">
              <a:buNone/>
              <a:defRPr sz="8800" b="1"/>
            </a:lvl7pPr>
            <a:lvl8pPr marL="17555732" indent="0">
              <a:buNone/>
              <a:defRPr sz="8800" b="1"/>
            </a:lvl8pPr>
            <a:lvl9pPr marL="20063695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1" y="10439400"/>
            <a:ext cx="20589870" cy="10176632"/>
          </a:xfrm>
        </p:spPr>
        <p:txBody>
          <a:bodyPr/>
          <a:lstStyle>
            <a:lvl1pPr marL="1625528" indent="-1625528">
              <a:defRPr sz="12600"/>
            </a:lvl1pPr>
            <a:lvl2pPr marL="3127699" indent="-1502166">
              <a:defRPr sz="11000"/>
            </a:lvl2pPr>
            <a:lvl3pPr marL="4506497" indent="-1342515">
              <a:defRPr sz="9900"/>
            </a:lvl3pPr>
            <a:lvl4pPr marL="5761927" indent="-1298975">
              <a:defRPr sz="9300"/>
            </a:lvl4pPr>
            <a:lvl5pPr marL="7017362" indent="-1211895">
              <a:defRPr sz="93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1905000" y="6775455"/>
            <a:ext cx="41910000" cy="11747831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1905000" y="6775455"/>
            <a:ext cx="41910000" cy="11747831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" y="29946602"/>
            <a:ext cx="45720005" cy="2971800"/>
          </a:xfrm>
          <a:solidFill>
            <a:srgbClr val="FFFF99"/>
          </a:solidFill>
        </p:spPr>
        <p:txBody>
          <a:bodyPr wrap="square" lIns="835988" tIns="417994" rIns="835988" bIns="417994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095" y="3119064"/>
            <a:ext cx="35216040" cy="7312772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4775" y="20855945"/>
            <a:ext cx="35216040" cy="221599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3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10245" y="11308080"/>
            <a:ext cx="38450570" cy="6647972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4900" b="1" i="1" u="none" strike="noStrike" kern="1200" cap="none" spc="-352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1565" y="9144008"/>
            <a:ext cx="40203440" cy="1388072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53" y="9144002"/>
            <a:ext cx="38409565" cy="731277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1248" y="20855945"/>
            <a:ext cx="38409565" cy="221599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3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095" y="3119064"/>
            <a:ext cx="35216040" cy="7312772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4775" y="20855945"/>
            <a:ext cx="35216040" cy="221599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3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10245" y="11308080"/>
            <a:ext cx="38450570" cy="6647972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4900" b="1" i="1" u="none" strike="noStrike" kern="1200" cap="none" spc="-352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05000" y="6775450"/>
            <a:ext cx="41910000" cy="1174783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05000" y="6775450"/>
            <a:ext cx="41910000" cy="1174783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6781801"/>
            <a:ext cx="41910000" cy="1174783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6775454"/>
            <a:ext cx="20574000" cy="11713976"/>
          </a:xfrm>
        </p:spPr>
        <p:txBody>
          <a:bodyPr/>
          <a:lstStyle>
            <a:lvl1pPr marL="1865006" indent="-1865006">
              <a:lnSpc>
                <a:spcPct val="90000"/>
              </a:lnSpc>
              <a:defRPr sz="15400"/>
            </a:lvl1pPr>
            <a:lvl2pPr marL="3693730" indent="-1785178">
              <a:lnSpc>
                <a:spcPct val="90000"/>
              </a:lnSpc>
              <a:defRPr sz="13200"/>
            </a:lvl2pPr>
            <a:lvl3pPr marL="5232178" indent="-1581988">
              <a:lnSpc>
                <a:spcPct val="90000"/>
              </a:lnSpc>
              <a:defRPr sz="11000"/>
            </a:lvl3pPr>
            <a:lvl4pPr marL="6734344" indent="-1502166">
              <a:lnSpc>
                <a:spcPct val="90000"/>
              </a:lnSpc>
              <a:defRPr sz="9900"/>
            </a:lvl4pPr>
            <a:lvl5pPr marL="8316332" indent="-1538448">
              <a:lnSpc>
                <a:spcPct val="90000"/>
              </a:lnSpc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0" y="6775454"/>
            <a:ext cx="20574000" cy="11713976"/>
          </a:xfrm>
        </p:spPr>
        <p:txBody>
          <a:bodyPr/>
          <a:lstStyle>
            <a:lvl1pPr marL="1908552" indent="-1908552">
              <a:lnSpc>
                <a:spcPct val="90000"/>
              </a:lnSpc>
              <a:defRPr sz="15400"/>
            </a:lvl1pPr>
            <a:lvl2pPr marL="3693730" indent="-1865006">
              <a:lnSpc>
                <a:spcPct val="90000"/>
              </a:lnSpc>
              <a:defRPr sz="13200"/>
            </a:lvl2pPr>
            <a:lvl3pPr marL="5275718" indent="-1661816">
              <a:lnSpc>
                <a:spcPct val="90000"/>
              </a:lnSpc>
              <a:defRPr sz="11000"/>
            </a:lvl3pPr>
            <a:lvl4pPr marL="6734344" indent="-1458626">
              <a:lnSpc>
                <a:spcPct val="90000"/>
              </a:lnSpc>
              <a:defRPr sz="9900"/>
            </a:lvl4pPr>
            <a:lvl5pPr marL="8316332" indent="-1502166">
              <a:lnSpc>
                <a:spcPct val="90000"/>
              </a:lnSpc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6304560"/>
            <a:ext cx="20574000" cy="3794885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700" b="1"/>
            </a:lvl1pPr>
            <a:lvl2pPr marL="2507963" indent="0">
              <a:buNone/>
              <a:defRPr sz="11000" b="1"/>
            </a:lvl2pPr>
            <a:lvl3pPr marL="5015921" indent="0">
              <a:buNone/>
              <a:defRPr sz="9900" b="1"/>
            </a:lvl3pPr>
            <a:lvl4pPr marL="7523884" indent="0">
              <a:buNone/>
              <a:defRPr sz="8800" b="1"/>
            </a:lvl4pPr>
            <a:lvl5pPr marL="10031848" indent="0">
              <a:buNone/>
              <a:defRPr sz="8800" b="1"/>
            </a:lvl5pPr>
            <a:lvl6pPr marL="12539811" indent="0">
              <a:buNone/>
              <a:defRPr sz="8800" b="1"/>
            </a:lvl6pPr>
            <a:lvl7pPr marL="15047769" indent="0">
              <a:buNone/>
              <a:defRPr sz="8800" b="1"/>
            </a:lvl7pPr>
            <a:lvl8pPr marL="17555732" indent="0">
              <a:buNone/>
              <a:defRPr sz="8800" b="1"/>
            </a:lvl8pPr>
            <a:lvl9pPr marL="20063695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4995" y="10439400"/>
            <a:ext cx="20574000" cy="10176632"/>
          </a:xfrm>
        </p:spPr>
        <p:txBody>
          <a:bodyPr/>
          <a:lstStyle>
            <a:lvl1pPr marL="1545706" indent="-1545706">
              <a:defRPr sz="12600"/>
            </a:lvl1pPr>
            <a:lvl2pPr marL="3084159" indent="-1458626">
              <a:defRPr sz="11000"/>
            </a:lvl2pPr>
            <a:lvl3pPr marL="4462957" indent="-1335258">
              <a:defRPr sz="9900"/>
            </a:lvl3pPr>
            <a:lvl4pPr marL="5761927" indent="-1255435">
              <a:defRPr sz="9300"/>
            </a:lvl4pPr>
            <a:lvl5pPr marL="7017362" indent="-1132067">
              <a:defRPr sz="93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9908" y="6304560"/>
            <a:ext cx="20585095" cy="3794885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700" b="1"/>
            </a:lvl1pPr>
            <a:lvl2pPr marL="2507963" indent="0">
              <a:buNone/>
              <a:defRPr sz="11000" b="1"/>
            </a:lvl2pPr>
            <a:lvl3pPr marL="5015921" indent="0">
              <a:buNone/>
              <a:defRPr sz="9900" b="1"/>
            </a:lvl3pPr>
            <a:lvl4pPr marL="7523884" indent="0">
              <a:buNone/>
              <a:defRPr sz="8800" b="1"/>
            </a:lvl4pPr>
            <a:lvl5pPr marL="10031848" indent="0">
              <a:buNone/>
              <a:defRPr sz="8800" b="1"/>
            </a:lvl5pPr>
            <a:lvl6pPr marL="12539811" indent="0">
              <a:buNone/>
              <a:defRPr sz="8800" b="1"/>
            </a:lvl6pPr>
            <a:lvl7pPr marL="15047769" indent="0">
              <a:buNone/>
              <a:defRPr sz="8800" b="1"/>
            </a:lvl7pPr>
            <a:lvl8pPr marL="17555732" indent="0">
              <a:buNone/>
              <a:defRPr sz="8800" b="1"/>
            </a:lvl8pPr>
            <a:lvl9pPr marL="20063695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1" y="10439400"/>
            <a:ext cx="20589870" cy="10176632"/>
          </a:xfrm>
        </p:spPr>
        <p:txBody>
          <a:bodyPr/>
          <a:lstStyle>
            <a:lvl1pPr marL="1625528" indent="-1625528">
              <a:defRPr sz="12600"/>
            </a:lvl1pPr>
            <a:lvl2pPr marL="3127699" indent="-1502166">
              <a:defRPr sz="11000"/>
            </a:lvl2pPr>
            <a:lvl3pPr marL="4506497" indent="-1342515">
              <a:defRPr sz="9900"/>
            </a:lvl3pPr>
            <a:lvl4pPr marL="5761927" indent="-1298975">
              <a:defRPr sz="9300"/>
            </a:lvl4pPr>
            <a:lvl5pPr marL="7017362" indent="-1211895">
              <a:defRPr sz="93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1905000" y="6775455"/>
            <a:ext cx="41910000" cy="11747831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1905000" y="6775455"/>
            <a:ext cx="41910000" cy="11747831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" y="29946602"/>
            <a:ext cx="45720005" cy="2971800"/>
          </a:xfrm>
          <a:solidFill>
            <a:srgbClr val="FFFF99"/>
          </a:solidFill>
        </p:spPr>
        <p:txBody>
          <a:bodyPr wrap="square" lIns="835988" tIns="417994" rIns="835988" bIns="417994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095" y="3119064"/>
            <a:ext cx="35216040" cy="7312772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4775" y="20855945"/>
            <a:ext cx="35216040" cy="221599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3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10245" y="11308080"/>
            <a:ext cx="38450570" cy="6647972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4900" b="1" i="1" u="none" strike="noStrike" kern="1200" cap="none" spc="-352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6781801"/>
            <a:ext cx="41910000" cy="1174783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1565" y="9144008"/>
            <a:ext cx="40203440" cy="1388072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565" y="1463040"/>
            <a:ext cx="41965560" cy="36425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53" y="9144002"/>
            <a:ext cx="38409565" cy="731277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1248" y="20855945"/>
            <a:ext cx="38409565" cy="221599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3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095" y="3119064"/>
            <a:ext cx="35216040" cy="7312772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4775" y="20855945"/>
            <a:ext cx="35216040" cy="221599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3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10245" y="11308080"/>
            <a:ext cx="38450570" cy="6647972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4900" b="1" i="1" u="none" strike="noStrike" kern="1200" cap="none" spc="-352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05000" y="6775450"/>
            <a:ext cx="41910000" cy="1174783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6781801"/>
            <a:ext cx="41910000" cy="1174783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6775454"/>
            <a:ext cx="20574000" cy="11713976"/>
          </a:xfrm>
        </p:spPr>
        <p:txBody>
          <a:bodyPr/>
          <a:lstStyle>
            <a:lvl1pPr marL="1865006" indent="-1865006">
              <a:lnSpc>
                <a:spcPct val="90000"/>
              </a:lnSpc>
              <a:defRPr sz="15400"/>
            </a:lvl1pPr>
            <a:lvl2pPr marL="3693730" indent="-1785178">
              <a:lnSpc>
                <a:spcPct val="90000"/>
              </a:lnSpc>
              <a:defRPr sz="13200"/>
            </a:lvl2pPr>
            <a:lvl3pPr marL="5232178" indent="-1581988">
              <a:lnSpc>
                <a:spcPct val="90000"/>
              </a:lnSpc>
              <a:defRPr sz="11000"/>
            </a:lvl3pPr>
            <a:lvl4pPr marL="6734344" indent="-1502166">
              <a:lnSpc>
                <a:spcPct val="90000"/>
              </a:lnSpc>
              <a:defRPr sz="9900"/>
            </a:lvl4pPr>
            <a:lvl5pPr marL="8316332" indent="-1538448">
              <a:lnSpc>
                <a:spcPct val="90000"/>
              </a:lnSpc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0" y="6775454"/>
            <a:ext cx="20574000" cy="11713976"/>
          </a:xfrm>
        </p:spPr>
        <p:txBody>
          <a:bodyPr/>
          <a:lstStyle>
            <a:lvl1pPr marL="1908552" indent="-1908552">
              <a:lnSpc>
                <a:spcPct val="90000"/>
              </a:lnSpc>
              <a:defRPr sz="15400"/>
            </a:lvl1pPr>
            <a:lvl2pPr marL="3693730" indent="-1865006">
              <a:lnSpc>
                <a:spcPct val="90000"/>
              </a:lnSpc>
              <a:defRPr sz="13200"/>
            </a:lvl2pPr>
            <a:lvl3pPr marL="5275718" indent="-1661816">
              <a:lnSpc>
                <a:spcPct val="90000"/>
              </a:lnSpc>
              <a:defRPr sz="11000"/>
            </a:lvl3pPr>
            <a:lvl4pPr marL="6734344" indent="-1458626">
              <a:lnSpc>
                <a:spcPct val="90000"/>
              </a:lnSpc>
              <a:defRPr sz="9900"/>
            </a:lvl4pPr>
            <a:lvl5pPr marL="8316332" indent="-1502166">
              <a:lnSpc>
                <a:spcPct val="90000"/>
              </a:lnSpc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6304560"/>
            <a:ext cx="20574000" cy="3794885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700" b="1"/>
            </a:lvl1pPr>
            <a:lvl2pPr marL="2507963" indent="0">
              <a:buNone/>
              <a:defRPr sz="11000" b="1"/>
            </a:lvl2pPr>
            <a:lvl3pPr marL="5015921" indent="0">
              <a:buNone/>
              <a:defRPr sz="9900" b="1"/>
            </a:lvl3pPr>
            <a:lvl4pPr marL="7523884" indent="0">
              <a:buNone/>
              <a:defRPr sz="8800" b="1"/>
            </a:lvl4pPr>
            <a:lvl5pPr marL="10031848" indent="0">
              <a:buNone/>
              <a:defRPr sz="8800" b="1"/>
            </a:lvl5pPr>
            <a:lvl6pPr marL="12539811" indent="0">
              <a:buNone/>
              <a:defRPr sz="8800" b="1"/>
            </a:lvl6pPr>
            <a:lvl7pPr marL="15047769" indent="0">
              <a:buNone/>
              <a:defRPr sz="8800" b="1"/>
            </a:lvl7pPr>
            <a:lvl8pPr marL="17555732" indent="0">
              <a:buNone/>
              <a:defRPr sz="8800" b="1"/>
            </a:lvl8pPr>
            <a:lvl9pPr marL="20063695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4995" y="10439400"/>
            <a:ext cx="20574000" cy="10176632"/>
          </a:xfrm>
        </p:spPr>
        <p:txBody>
          <a:bodyPr/>
          <a:lstStyle>
            <a:lvl1pPr marL="1545706" indent="-1545706">
              <a:defRPr sz="12600"/>
            </a:lvl1pPr>
            <a:lvl2pPr marL="3084159" indent="-1458626">
              <a:defRPr sz="11000"/>
            </a:lvl2pPr>
            <a:lvl3pPr marL="4462957" indent="-1335258">
              <a:defRPr sz="9900"/>
            </a:lvl3pPr>
            <a:lvl4pPr marL="5761927" indent="-1255435">
              <a:defRPr sz="9300"/>
            </a:lvl4pPr>
            <a:lvl5pPr marL="7017362" indent="-1132067">
              <a:defRPr sz="93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9908" y="6304560"/>
            <a:ext cx="20585095" cy="3794885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700" b="1"/>
            </a:lvl1pPr>
            <a:lvl2pPr marL="2507963" indent="0">
              <a:buNone/>
              <a:defRPr sz="11000" b="1"/>
            </a:lvl2pPr>
            <a:lvl3pPr marL="5015921" indent="0">
              <a:buNone/>
              <a:defRPr sz="9900" b="1"/>
            </a:lvl3pPr>
            <a:lvl4pPr marL="7523884" indent="0">
              <a:buNone/>
              <a:defRPr sz="8800" b="1"/>
            </a:lvl4pPr>
            <a:lvl5pPr marL="10031848" indent="0">
              <a:buNone/>
              <a:defRPr sz="8800" b="1"/>
            </a:lvl5pPr>
            <a:lvl6pPr marL="12539811" indent="0">
              <a:buNone/>
              <a:defRPr sz="8800" b="1"/>
            </a:lvl6pPr>
            <a:lvl7pPr marL="15047769" indent="0">
              <a:buNone/>
              <a:defRPr sz="8800" b="1"/>
            </a:lvl7pPr>
            <a:lvl8pPr marL="17555732" indent="0">
              <a:buNone/>
              <a:defRPr sz="8800" b="1"/>
            </a:lvl8pPr>
            <a:lvl9pPr marL="20063695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1" y="10439400"/>
            <a:ext cx="20589870" cy="10176632"/>
          </a:xfrm>
        </p:spPr>
        <p:txBody>
          <a:bodyPr/>
          <a:lstStyle>
            <a:lvl1pPr marL="1625528" indent="-1625528">
              <a:defRPr sz="12600"/>
            </a:lvl1pPr>
            <a:lvl2pPr marL="3127699" indent="-1502166">
              <a:defRPr sz="11000"/>
            </a:lvl2pPr>
            <a:lvl3pPr marL="4506497" indent="-1342515">
              <a:defRPr sz="9900"/>
            </a:lvl3pPr>
            <a:lvl4pPr marL="5761927" indent="-1298975">
              <a:defRPr sz="9300"/>
            </a:lvl4pPr>
            <a:lvl5pPr marL="7017362" indent="-1211895">
              <a:defRPr sz="93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6775454"/>
            <a:ext cx="20574000" cy="11713976"/>
          </a:xfrm>
        </p:spPr>
        <p:txBody>
          <a:bodyPr/>
          <a:lstStyle>
            <a:lvl1pPr marL="1865006" indent="-1865006">
              <a:lnSpc>
                <a:spcPct val="90000"/>
              </a:lnSpc>
              <a:defRPr sz="15400"/>
            </a:lvl1pPr>
            <a:lvl2pPr marL="3693730" indent="-1785178">
              <a:lnSpc>
                <a:spcPct val="90000"/>
              </a:lnSpc>
              <a:defRPr sz="13200"/>
            </a:lvl2pPr>
            <a:lvl3pPr marL="5232178" indent="-1581988">
              <a:lnSpc>
                <a:spcPct val="90000"/>
              </a:lnSpc>
              <a:defRPr sz="11000"/>
            </a:lvl3pPr>
            <a:lvl4pPr marL="6734344" indent="-1502166">
              <a:lnSpc>
                <a:spcPct val="90000"/>
              </a:lnSpc>
              <a:defRPr sz="9900"/>
            </a:lvl4pPr>
            <a:lvl5pPr marL="8316332" indent="-1538448">
              <a:lnSpc>
                <a:spcPct val="90000"/>
              </a:lnSpc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0" y="6775454"/>
            <a:ext cx="20574000" cy="11713976"/>
          </a:xfrm>
        </p:spPr>
        <p:txBody>
          <a:bodyPr/>
          <a:lstStyle>
            <a:lvl1pPr marL="1908552" indent="-1908552">
              <a:lnSpc>
                <a:spcPct val="90000"/>
              </a:lnSpc>
              <a:defRPr sz="15400"/>
            </a:lvl1pPr>
            <a:lvl2pPr marL="3693730" indent="-1865006">
              <a:lnSpc>
                <a:spcPct val="90000"/>
              </a:lnSpc>
              <a:defRPr sz="13200"/>
            </a:lvl2pPr>
            <a:lvl3pPr marL="5275718" indent="-1661816">
              <a:lnSpc>
                <a:spcPct val="90000"/>
              </a:lnSpc>
              <a:defRPr sz="11000"/>
            </a:lvl3pPr>
            <a:lvl4pPr marL="6734344" indent="-1458626">
              <a:lnSpc>
                <a:spcPct val="90000"/>
              </a:lnSpc>
              <a:defRPr sz="9900"/>
            </a:lvl4pPr>
            <a:lvl5pPr marL="8316332" indent="-1502166">
              <a:lnSpc>
                <a:spcPct val="90000"/>
              </a:lnSpc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1905000" y="6775455"/>
            <a:ext cx="41910000" cy="11747831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1905000" y="6775455"/>
            <a:ext cx="41910000" cy="11747831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" y="29946602"/>
            <a:ext cx="45720005" cy="2971800"/>
          </a:xfrm>
          <a:solidFill>
            <a:srgbClr val="FFFF99"/>
          </a:solidFill>
        </p:spPr>
        <p:txBody>
          <a:bodyPr wrap="square" lIns="835988" tIns="417994" rIns="835988" bIns="417994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6095" y="3119064"/>
            <a:ext cx="35216040" cy="7312772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4775" y="20855945"/>
            <a:ext cx="35216040" cy="221599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0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015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52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03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5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047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55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063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10245" y="11308080"/>
            <a:ext cx="38450570" cy="6647972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4900" b="1" i="1" u="none" strike="noStrike" kern="1200" cap="none" spc="-352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1565" y="9144008"/>
            <a:ext cx="40203440" cy="1388072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9144000"/>
            <a:ext cx="38862000" cy="7791582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429000" y="20848323"/>
            <a:ext cx="32004000" cy="2944101"/>
          </a:xfrm>
        </p:spPr>
        <p:txBody>
          <a:bodyPr/>
          <a:lstStyle>
            <a:lvl1pPr marL="0" indent="0">
              <a:buFont typeface="Wingdings" pitchFamily="2" charset="2"/>
              <a:buNone/>
              <a:defRPr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5315" y="7427530"/>
            <a:ext cx="38862000" cy="7791582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6750" y="22092159"/>
            <a:ext cx="39306500" cy="3234950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197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565" y="1463040"/>
            <a:ext cx="41965560" cy="414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5" y="21153123"/>
            <a:ext cx="38862000" cy="6572787"/>
          </a:xfrm>
        </p:spPr>
        <p:txBody>
          <a:bodyPr/>
          <a:lstStyle>
            <a:lvl1pPr algn="l">
              <a:defRPr sz="219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5" y="19123118"/>
            <a:ext cx="38862000" cy="2030005"/>
          </a:xfrm>
        </p:spPr>
        <p:txBody>
          <a:bodyPr anchor="b"/>
          <a:lstStyle>
            <a:lvl1pPr marL="0" indent="0">
              <a:buNone/>
              <a:defRPr sz="11000"/>
            </a:lvl1pPr>
            <a:lvl2pPr marL="2508062" indent="0">
              <a:buNone/>
              <a:defRPr sz="9900"/>
            </a:lvl2pPr>
            <a:lvl3pPr marL="5016124" indent="0">
              <a:buNone/>
              <a:defRPr sz="8800"/>
            </a:lvl3pPr>
            <a:lvl4pPr marL="7524186" indent="0">
              <a:buNone/>
              <a:defRPr sz="7700"/>
            </a:lvl4pPr>
            <a:lvl5pPr marL="10032248" indent="0">
              <a:buNone/>
              <a:defRPr sz="7700"/>
            </a:lvl5pPr>
            <a:lvl6pPr marL="12540310" indent="0">
              <a:buNone/>
              <a:defRPr sz="7700"/>
            </a:lvl6pPr>
            <a:lvl7pPr marL="15048372" indent="0">
              <a:buNone/>
              <a:defRPr sz="7700"/>
            </a:lvl7pPr>
            <a:lvl8pPr marL="17556434" indent="0">
              <a:buNone/>
              <a:defRPr sz="7700"/>
            </a:lvl8pPr>
            <a:lvl9pPr marL="20064496" indent="0">
              <a:buNone/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565" y="1463040"/>
            <a:ext cx="41965560" cy="414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377" y="6789423"/>
            <a:ext cx="20589875" cy="12897595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09252" y="6789423"/>
            <a:ext cx="20589875" cy="12897595"/>
          </a:xfrm>
        </p:spPr>
        <p:txBody>
          <a:bodyPr/>
          <a:lstStyle>
            <a:lvl1pPr>
              <a:defRPr sz="15400"/>
            </a:lvl1pPr>
            <a:lvl2pPr>
              <a:defRPr sz="13200"/>
            </a:lvl2pPr>
            <a:lvl3pPr>
              <a:defRPr sz="110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6304560"/>
            <a:ext cx="20574000" cy="3794885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700" b="1"/>
            </a:lvl1pPr>
            <a:lvl2pPr marL="2507963" indent="0">
              <a:buNone/>
              <a:defRPr sz="11000" b="1"/>
            </a:lvl2pPr>
            <a:lvl3pPr marL="5015921" indent="0">
              <a:buNone/>
              <a:defRPr sz="9900" b="1"/>
            </a:lvl3pPr>
            <a:lvl4pPr marL="7523884" indent="0">
              <a:buNone/>
              <a:defRPr sz="8800" b="1"/>
            </a:lvl4pPr>
            <a:lvl5pPr marL="10031848" indent="0">
              <a:buNone/>
              <a:defRPr sz="8800" b="1"/>
            </a:lvl5pPr>
            <a:lvl6pPr marL="12539811" indent="0">
              <a:buNone/>
              <a:defRPr sz="8800" b="1"/>
            </a:lvl6pPr>
            <a:lvl7pPr marL="15047769" indent="0">
              <a:buNone/>
              <a:defRPr sz="8800" b="1"/>
            </a:lvl7pPr>
            <a:lvl8pPr marL="17555732" indent="0">
              <a:buNone/>
              <a:defRPr sz="8800" b="1"/>
            </a:lvl8pPr>
            <a:lvl9pPr marL="20063695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4995" y="10439400"/>
            <a:ext cx="20574000" cy="10176632"/>
          </a:xfrm>
        </p:spPr>
        <p:txBody>
          <a:bodyPr/>
          <a:lstStyle>
            <a:lvl1pPr marL="1545706" indent="-1545706">
              <a:defRPr sz="12600"/>
            </a:lvl1pPr>
            <a:lvl2pPr marL="3084159" indent="-1458626">
              <a:defRPr sz="11000"/>
            </a:lvl2pPr>
            <a:lvl3pPr marL="4462957" indent="-1335258">
              <a:defRPr sz="9900"/>
            </a:lvl3pPr>
            <a:lvl4pPr marL="5761927" indent="-1255435">
              <a:defRPr sz="9300"/>
            </a:lvl4pPr>
            <a:lvl5pPr marL="7017362" indent="-1132067">
              <a:defRPr sz="93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9908" y="6304560"/>
            <a:ext cx="20585095" cy="3794885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700" b="1"/>
            </a:lvl1pPr>
            <a:lvl2pPr marL="2507963" indent="0">
              <a:buNone/>
              <a:defRPr sz="11000" b="1"/>
            </a:lvl2pPr>
            <a:lvl3pPr marL="5015921" indent="0">
              <a:buNone/>
              <a:defRPr sz="9900" b="1"/>
            </a:lvl3pPr>
            <a:lvl4pPr marL="7523884" indent="0">
              <a:buNone/>
              <a:defRPr sz="8800" b="1"/>
            </a:lvl4pPr>
            <a:lvl5pPr marL="10031848" indent="0">
              <a:buNone/>
              <a:defRPr sz="8800" b="1"/>
            </a:lvl5pPr>
            <a:lvl6pPr marL="12539811" indent="0">
              <a:buNone/>
              <a:defRPr sz="8800" b="1"/>
            </a:lvl6pPr>
            <a:lvl7pPr marL="15047769" indent="0">
              <a:buNone/>
              <a:defRPr sz="8800" b="1"/>
            </a:lvl7pPr>
            <a:lvl8pPr marL="17555732" indent="0">
              <a:buNone/>
              <a:defRPr sz="8800" b="1"/>
            </a:lvl8pPr>
            <a:lvl9pPr marL="20063695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1" y="10439400"/>
            <a:ext cx="20589870" cy="10176632"/>
          </a:xfrm>
        </p:spPr>
        <p:txBody>
          <a:bodyPr/>
          <a:lstStyle>
            <a:lvl1pPr marL="1625528" indent="-1625528">
              <a:defRPr sz="12600"/>
            </a:lvl1pPr>
            <a:lvl2pPr marL="3127699" indent="-1502166">
              <a:defRPr sz="11000"/>
            </a:lvl2pPr>
            <a:lvl3pPr marL="4506497" indent="-1342515">
              <a:defRPr sz="9900"/>
            </a:lvl3pPr>
            <a:lvl4pPr marL="5761927" indent="-1298975">
              <a:defRPr sz="9300"/>
            </a:lvl4pPr>
            <a:lvl5pPr marL="7017362" indent="-1211895">
              <a:defRPr sz="93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8262"/>
            <a:ext cx="41148000" cy="779158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6276504"/>
            <a:ext cx="20200940" cy="4162896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0439401"/>
            <a:ext cx="20200940" cy="11272535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27" y="6276504"/>
            <a:ext cx="20208875" cy="4162896"/>
          </a:xfrm>
        </p:spPr>
        <p:txBody>
          <a:bodyPr anchor="b"/>
          <a:lstStyle>
            <a:lvl1pPr marL="0" indent="0">
              <a:buNone/>
              <a:defRPr sz="13200" b="1"/>
            </a:lvl1pPr>
            <a:lvl2pPr marL="2508062" indent="0">
              <a:buNone/>
              <a:defRPr sz="11000" b="1"/>
            </a:lvl2pPr>
            <a:lvl3pPr marL="5016124" indent="0">
              <a:buNone/>
              <a:defRPr sz="9900" b="1"/>
            </a:lvl3pPr>
            <a:lvl4pPr marL="7524186" indent="0">
              <a:buNone/>
              <a:defRPr sz="8800" b="1"/>
            </a:lvl4pPr>
            <a:lvl5pPr marL="10032248" indent="0">
              <a:buNone/>
              <a:defRPr sz="8800" b="1"/>
            </a:lvl5pPr>
            <a:lvl6pPr marL="12540310" indent="0">
              <a:buNone/>
              <a:defRPr sz="8800" b="1"/>
            </a:lvl6pPr>
            <a:lvl7pPr marL="15048372" indent="0">
              <a:buNone/>
              <a:defRPr sz="8800" b="1"/>
            </a:lvl7pPr>
            <a:lvl8pPr marL="17556434" indent="0">
              <a:buNone/>
              <a:defRPr sz="8800" b="1"/>
            </a:lvl8pPr>
            <a:lvl9pPr marL="20064496" indent="0">
              <a:buNone/>
              <a:defRPr sz="8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27" y="10439401"/>
            <a:ext cx="20208875" cy="11272535"/>
          </a:xfrm>
        </p:spPr>
        <p:txBody>
          <a:bodyPr/>
          <a:lstStyle>
            <a:lvl1pPr>
              <a:defRPr sz="13200"/>
            </a:lvl1pPr>
            <a:lvl2pPr>
              <a:defRPr sz="110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565" y="1463040"/>
            <a:ext cx="41965560" cy="414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3" y="3334981"/>
            <a:ext cx="15041565" cy="3553499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0" y="1310642"/>
            <a:ext cx="25558750" cy="14725788"/>
          </a:xfrm>
        </p:spPr>
        <p:txBody>
          <a:bodyPr/>
          <a:lstStyle>
            <a:lvl1pPr>
              <a:defRPr sz="17600"/>
            </a:lvl1pPr>
            <a:lvl2pPr>
              <a:defRPr sz="15400"/>
            </a:lvl2pPr>
            <a:lvl3pPr>
              <a:defRPr sz="13200"/>
            </a:lvl3pPr>
            <a:lvl4pPr>
              <a:defRPr sz="11000"/>
            </a:lvl4pPr>
            <a:lvl5pPr>
              <a:defRPr sz="11000"/>
            </a:lvl5pPr>
            <a:lvl6pPr>
              <a:defRPr sz="11000"/>
            </a:lvl6pPr>
            <a:lvl7pPr>
              <a:defRPr sz="11000"/>
            </a:lvl7pPr>
            <a:lvl8pPr>
              <a:defRPr sz="11000"/>
            </a:lvl8pPr>
            <a:lvl9pPr>
              <a:defRPr sz="1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3" y="6888482"/>
            <a:ext cx="15041565" cy="1572956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0" y="23733218"/>
            <a:ext cx="27432000" cy="2030005"/>
          </a:xfrm>
        </p:spPr>
        <p:txBody>
          <a:bodyPr anchor="b"/>
          <a:lstStyle>
            <a:lvl1pPr algn="l">
              <a:defRPr sz="11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0" y="2941320"/>
            <a:ext cx="27432000" cy="2944101"/>
          </a:xfrm>
        </p:spPr>
        <p:txBody>
          <a:bodyPr/>
          <a:lstStyle>
            <a:lvl1pPr marL="0" indent="0">
              <a:buNone/>
              <a:defRPr sz="17600"/>
            </a:lvl1pPr>
            <a:lvl2pPr marL="2508062" indent="0">
              <a:buNone/>
              <a:defRPr sz="15400"/>
            </a:lvl2pPr>
            <a:lvl3pPr marL="5016124" indent="0">
              <a:buNone/>
              <a:defRPr sz="13200"/>
            </a:lvl3pPr>
            <a:lvl4pPr marL="7524186" indent="0">
              <a:buNone/>
              <a:defRPr sz="11000"/>
            </a:lvl4pPr>
            <a:lvl5pPr marL="10032248" indent="0">
              <a:buNone/>
              <a:defRPr sz="11000"/>
            </a:lvl5pPr>
            <a:lvl6pPr marL="12540310" indent="0">
              <a:buNone/>
              <a:defRPr sz="11000"/>
            </a:lvl6pPr>
            <a:lvl7pPr marL="15048372" indent="0">
              <a:buNone/>
              <a:defRPr sz="11000"/>
            </a:lvl7pPr>
            <a:lvl8pPr marL="17556434" indent="0">
              <a:buNone/>
              <a:defRPr sz="11000"/>
            </a:lvl8pPr>
            <a:lvl9pPr marL="20064496" indent="0">
              <a:buNone/>
              <a:defRPr sz="11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0" y="25763222"/>
            <a:ext cx="27432000" cy="1572956"/>
          </a:xfrm>
        </p:spPr>
        <p:txBody>
          <a:bodyPr/>
          <a:lstStyle>
            <a:lvl1pPr marL="0" indent="0">
              <a:buNone/>
              <a:defRPr sz="7700"/>
            </a:lvl1pPr>
            <a:lvl2pPr marL="2508062" indent="0">
              <a:buNone/>
              <a:defRPr sz="6600"/>
            </a:lvl2pPr>
            <a:lvl3pPr marL="5016124" indent="0">
              <a:buNone/>
              <a:defRPr sz="5500"/>
            </a:lvl3pPr>
            <a:lvl4pPr marL="7524186" indent="0">
              <a:buNone/>
              <a:defRPr sz="4900"/>
            </a:lvl4pPr>
            <a:lvl5pPr marL="10032248" indent="0">
              <a:buNone/>
              <a:defRPr sz="4900"/>
            </a:lvl5pPr>
            <a:lvl6pPr marL="12540310" indent="0">
              <a:buNone/>
              <a:defRPr sz="4900"/>
            </a:lvl6pPr>
            <a:lvl7pPr marL="15048372" indent="0">
              <a:buNone/>
              <a:defRPr sz="4900"/>
            </a:lvl7pPr>
            <a:lvl8pPr marL="17556434" indent="0">
              <a:buNone/>
              <a:defRPr sz="4900"/>
            </a:lvl8pPr>
            <a:lvl9pPr marL="20064496" indent="0">
              <a:buNone/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565" y="1463040"/>
            <a:ext cx="41965560" cy="414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24146065" y="6789423"/>
            <a:ext cx="67945190" cy="92161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215964" y="1463042"/>
            <a:ext cx="15583164" cy="159562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84716" y="1463042"/>
            <a:ext cx="15866977" cy="159562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565" y="1463040"/>
            <a:ext cx="41965560" cy="414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377" y="6789422"/>
            <a:ext cx="20589875" cy="14725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3209252" y="6789424"/>
            <a:ext cx="20589875" cy="14725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3209252" y="12466322"/>
            <a:ext cx="20589875" cy="14725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2300" y="862473"/>
            <a:ext cx="33528000" cy="77915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8763000" y="17556482"/>
            <a:ext cx="33147000" cy="353811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US" sz="19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4953000" y="9144000"/>
            <a:ext cx="35814000" cy="7805432"/>
          </a:xfrm>
        </p:spPr>
        <p:txBody>
          <a:bodyPr/>
          <a:lstStyle>
            <a:lvl1pPr>
              <a:buFont typeface="Arial" pitchFamily="34" charset="0"/>
              <a:buNone/>
              <a:defRPr sz="5270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2300" y="862473"/>
            <a:ext cx="33528000" cy="77915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8763000" y="17556482"/>
            <a:ext cx="33147000" cy="353811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US" sz="197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4953000" y="9144000"/>
            <a:ext cx="35814000" cy="7805432"/>
          </a:xfrm>
        </p:spPr>
        <p:txBody>
          <a:bodyPr/>
          <a:lstStyle>
            <a:lvl1pPr>
              <a:buFont typeface="Arial" pitchFamily="34" charset="0"/>
              <a:buNone/>
              <a:defRPr sz="5270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28660954"/>
            <a:ext cx="45720000" cy="42574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612" tIns="250806" rIns="501612" bIns="2508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45719" y="29055975"/>
            <a:ext cx="11247120" cy="342351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612" tIns="250806" rIns="501612" bIns="2508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1795760" y="29012084"/>
            <a:ext cx="33924240" cy="342351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612" tIns="250806" rIns="501612" bIns="2508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811000" y="19385280"/>
            <a:ext cx="32385000" cy="877824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811000" y="29040178"/>
            <a:ext cx="33528000" cy="3291840"/>
          </a:xfrm>
        </p:spPr>
        <p:txBody>
          <a:bodyPr anchor="ctr">
            <a:normAutofit/>
          </a:bodyPr>
          <a:lstStyle>
            <a:lvl1pPr marL="0" indent="0" algn="l">
              <a:buNone/>
              <a:defRPr sz="14300">
                <a:solidFill>
                  <a:srgbClr val="FFFFFF"/>
                </a:solidFill>
              </a:defRPr>
            </a:lvl1pPr>
            <a:lvl2pPr marL="2508062" indent="0" algn="ctr">
              <a:buNone/>
            </a:lvl2pPr>
            <a:lvl3pPr marL="5016124" indent="0" algn="ctr">
              <a:buNone/>
            </a:lvl3pPr>
            <a:lvl4pPr marL="7524186" indent="0" algn="ctr">
              <a:buNone/>
            </a:lvl4pPr>
            <a:lvl5pPr marL="10032248" indent="0" algn="ctr">
              <a:buNone/>
            </a:lvl5pPr>
            <a:lvl6pPr marL="12540310" indent="0" algn="ctr">
              <a:buNone/>
            </a:lvl6pPr>
            <a:lvl7pPr marL="15048372" indent="0" algn="ctr">
              <a:buNone/>
            </a:lvl7pPr>
            <a:lvl8pPr marL="17556434" indent="0" algn="ctr">
              <a:buNone/>
            </a:lvl8pPr>
            <a:lvl9pPr marL="2006449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381000" y="29129756"/>
            <a:ext cx="10287000" cy="3291840"/>
          </a:xfrm>
        </p:spPr>
        <p:txBody>
          <a:bodyPr>
            <a:noAutofit/>
          </a:bodyPr>
          <a:lstStyle>
            <a:lvl1pPr algn="ctr">
              <a:defRPr sz="11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2/4/2014</a:t>
            </a:fld>
            <a:endParaRPr lang="en-US" sz="11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0426965" y="1135385"/>
            <a:ext cx="29337000" cy="17526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0005000" y="1097280"/>
            <a:ext cx="4191000" cy="1828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240" y="1097280"/>
            <a:ext cx="40767000" cy="475488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63240" y="7680960"/>
            <a:ext cx="40767000" cy="2157984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3" y="13167362"/>
            <a:ext cx="35615565" cy="8031480"/>
          </a:xfrm>
        </p:spPr>
        <p:txBody>
          <a:bodyPr anchor="t"/>
          <a:lstStyle>
            <a:lvl1pPr marL="0" indent="0">
              <a:buNone/>
              <a:defRPr sz="15400">
                <a:solidFill>
                  <a:schemeClr val="tx2"/>
                </a:solidFill>
              </a:defRPr>
            </a:lvl1pPr>
            <a:lvl2pPr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7315200"/>
            <a:ext cx="45720000" cy="54864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612" tIns="250806" rIns="501612" bIns="2508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7680960"/>
            <a:ext cx="6477000" cy="47548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612" tIns="250806" rIns="501612" bIns="2508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58000" y="7680960"/>
            <a:ext cx="38862000" cy="47548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612" tIns="250806" rIns="501612" bIns="2508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7680960"/>
            <a:ext cx="38100000" cy="4754880"/>
          </a:xfrm>
        </p:spPr>
        <p:txBody>
          <a:bodyPr/>
          <a:lstStyle>
            <a:lvl1pPr algn="l">
              <a:buNone/>
              <a:defRPr sz="241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8412480"/>
            <a:ext cx="6477000" cy="3368045"/>
          </a:xfrm>
        </p:spPr>
        <p:txBody>
          <a:bodyPr>
            <a:noAutofit/>
          </a:bodyPr>
          <a:lstStyle>
            <a:lvl1pPr>
              <a:defRPr sz="132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32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0" y="7629922"/>
            <a:ext cx="19431000" cy="2194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24224505" y="7629922"/>
            <a:ext cx="19431000" cy="2194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310640"/>
            <a:ext cx="40767000" cy="417576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048000" y="11704320"/>
            <a:ext cx="19431000" cy="171907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24003000" y="11704320"/>
            <a:ext cx="19431000" cy="171907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3048000" y="8412480"/>
            <a:ext cx="19431000" cy="3072384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1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24003000" y="8412480"/>
            <a:ext cx="19431000" cy="3072384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1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29992320"/>
            <a:ext cx="2667000" cy="1828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310640"/>
            <a:ext cx="40386000" cy="4175760"/>
          </a:xfrm>
        </p:spPr>
        <p:txBody>
          <a:bodyPr anchor="ctr"/>
          <a:lstStyle>
            <a:lvl1pPr algn="l">
              <a:buNone/>
              <a:defRPr sz="24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0" y="8412480"/>
            <a:ext cx="8001000" cy="2084832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52419" tIns="1003225" rIns="752419" bIns="501612"/>
          <a:lstStyle>
            <a:lvl1pPr marL="0" indent="0">
              <a:spcAft>
                <a:spcPts val="5486"/>
              </a:spcAft>
              <a:buNone/>
              <a:defRPr sz="9900"/>
            </a:lvl1pPr>
            <a:lvl2pPr>
              <a:buNone/>
              <a:defRPr sz="6600"/>
            </a:lvl2pPr>
            <a:lvl3pPr>
              <a:buNone/>
              <a:defRPr sz="5500"/>
            </a:lvl3pPr>
            <a:lvl4pPr>
              <a:buNone/>
              <a:defRPr sz="4900"/>
            </a:lvl4pPr>
            <a:lvl5pPr>
              <a:buNone/>
              <a:defRPr sz="4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1811000" y="8412480"/>
            <a:ext cx="32004000" cy="212140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00" y="26334720"/>
            <a:ext cx="36576000" cy="3291840"/>
          </a:xfrm>
        </p:spPr>
        <p:txBody>
          <a:bodyPr/>
          <a:lstStyle>
            <a:lvl1pPr marL="0" indent="0">
              <a:buFontTx/>
              <a:buNone/>
              <a:defRPr sz="9300"/>
            </a:lvl1pPr>
            <a:lvl2pPr>
              <a:buFontTx/>
              <a:buNone/>
              <a:defRPr sz="6600"/>
            </a:lvl2pPr>
            <a:lvl3pPr>
              <a:buFontTx/>
              <a:buNone/>
              <a:defRPr sz="5500"/>
            </a:lvl3pPr>
            <a:lvl4pPr>
              <a:buFontTx/>
              <a:buNone/>
              <a:defRPr sz="4900"/>
            </a:lvl4pPr>
            <a:lvl5pPr>
              <a:buFontTx/>
              <a:buNone/>
              <a:defRPr sz="4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45720" y="21945601"/>
            <a:ext cx="45720000" cy="42574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612" tIns="250806" rIns="501612" bIns="2508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45720" y="22384512"/>
            <a:ext cx="7315200" cy="342351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612" tIns="250806" rIns="501612" bIns="2508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7726681" y="22340621"/>
            <a:ext cx="37993320" cy="342351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612" tIns="250806" rIns="501612" bIns="2508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0" y="22311360"/>
            <a:ext cx="36576000" cy="3291840"/>
          </a:xfrm>
        </p:spPr>
        <p:txBody>
          <a:bodyPr anchor="ctr"/>
          <a:lstStyle>
            <a:lvl1pPr algn="l">
              <a:buNone/>
              <a:defRPr sz="154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7239000" y="0"/>
            <a:ext cx="502920" cy="329622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612" tIns="250806" rIns="501612" bIns="2508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31242000" y="29992322"/>
            <a:ext cx="13335000" cy="1752600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2402796"/>
            <a:ext cx="7239000" cy="3185174"/>
          </a:xfrm>
        </p:spPr>
        <p:txBody>
          <a:bodyPr rtlCol="0"/>
          <a:lstStyle>
            <a:lvl1pPr>
              <a:defRPr sz="154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54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001000" y="29991392"/>
            <a:ext cx="22860000" cy="1752600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02881" y="0"/>
            <a:ext cx="37917120" cy="2193097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7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66000" y="2926083"/>
            <a:ext cx="10287000" cy="2647950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2926080"/>
            <a:ext cx="27813000" cy="2647950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0" y="29992332"/>
            <a:ext cx="11049000" cy="1752600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7" y="29991396"/>
            <a:ext cx="27867415" cy="17526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30481590" y="0"/>
            <a:ext cx="1600200" cy="329184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1612" tIns="250806" rIns="501612" bIns="25080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0710190" y="2926080"/>
            <a:ext cx="1143000" cy="2999232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1612" tIns="250806" rIns="501612" bIns="25080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0710190" y="0"/>
            <a:ext cx="1143000" cy="256032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1612" tIns="250806" rIns="501612" bIns="25080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30001530" y="668971"/>
            <a:ext cx="2560320" cy="1222380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1104905"/>
            <a:ext cx="41910000" cy="364253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6781803"/>
            <a:ext cx="41910000" cy="1174783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>
    <p:fade/>
  </p:transition>
  <p:txStyles>
    <p:titleStyle>
      <a:lvl1pPr algn="l" defTabSz="5015921" rtl="0" eaLnBrk="1" latinLnBrk="0" hangingPunct="1">
        <a:lnSpc>
          <a:spcPct val="90000"/>
        </a:lnSpc>
        <a:spcBef>
          <a:spcPct val="0"/>
        </a:spcBef>
        <a:buNone/>
        <a:defRPr lang="en-US" sz="26300" b="0" kern="1200" cap="none" spc="-823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177137" indent="-2177137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124" indent="-2177137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882" indent="-1889758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804346" indent="-1898464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3200" kern="1200">
          <a:solidFill>
            <a:schemeClr val="tx1"/>
          </a:solidFill>
          <a:latin typeface="+mn-lt"/>
          <a:ea typeface="+mn-ea"/>
          <a:cs typeface="+mn-cs"/>
        </a:defRPr>
      </a:lvl4pPr>
      <a:lvl5pPr marL="10650558" indent="-1846212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3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3787" indent="-1253982" algn="l" defTabSz="50159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1750" indent="-1253982" algn="l" defTabSz="50159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09714" indent="-1253982" algn="l" defTabSz="50159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7677" indent="-1253982" algn="l" defTabSz="50159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963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5921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3884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1848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9811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7769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5732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3695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0" y="1097280"/>
            <a:ext cx="40767000" cy="4754880"/>
          </a:xfrm>
          <a:prstGeom prst="rect">
            <a:avLst/>
          </a:prstGeom>
        </p:spPr>
        <p:txBody>
          <a:bodyPr vert="horz" lIns="501612" tIns="250806" rIns="501612" bIns="250806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63240" y="7680960"/>
            <a:ext cx="40767000" cy="21726144"/>
          </a:xfrm>
          <a:prstGeom prst="rect">
            <a:avLst/>
          </a:prstGeom>
        </p:spPr>
        <p:txBody>
          <a:bodyPr vert="horz" lIns="501612" tIns="250806" rIns="501612" bIns="25080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0480000" y="29992322"/>
            <a:ext cx="13335000" cy="1752600"/>
          </a:xfrm>
          <a:prstGeom prst="rect">
            <a:avLst/>
          </a:prstGeom>
        </p:spPr>
        <p:txBody>
          <a:bodyPr vert="horz" lIns="501612" tIns="250806" rIns="501612" bIns="250806" anchor="ctr" anchorCtr="0"/>
          <a:lstStyle>
            <a:lvl1pPr algn="l" eaLnBrk="1" latinLnBrk="0" hangingPunct="1">
              <a:defRPr kumimoji="0" sz="77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2/4/2014</a:t>
            </a:fld>
            <a:endParaRPr lang="en-US" sz="77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3" y="29991392"/>
            <a:ext cx="27105415" cy="1752600"/>
          </a:xfrm>
          <a:prstGeom prst="rect">
            <a:avLst/>
          </a:prstGeom>
        </p:spPr>
        <p:txBody>
          <a:bodyPr vert="horz" lIns="501612" tIns="250806" rIns="501612" bIns="250806" anchor="ctr"/>
          <a:lstStyle>
            <a:lvl1pPr algn="r" eaLnBrk="1" latinLnBrk="0" hangingPunct="1">
              <a:defRPr kumimoji="0" sz="77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77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5925312"/>
            <a:ext cx="45720000" cy="153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612" tIns="250806" rIns="501612" bIns="2508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6144768"/>
            <a:ext cx="2667000" cy="1097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612" tIns="250806" rIns="501612" bIns="2508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952750" y="6144768"/>
            <a:ext cx="42767250" cy="10972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612" tIns="250806" rIns="501612" bIns="25080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106666"/>
            <a:ext cx="2667000" cy="1173485"/>
          </a:xfrm>
          <a:prstGeom prst="rect">
            <a:avLst/>
          </a:prstGeom>
        </p:spPr>
        <p:txBody>
          <a:bodyPr vert="horz" lIns="501612" tIns="250806" rIns="501612" bIns="250806" anchor="ctr" anchorCtr="0">
            <a:normAutofit/>
          </a:bodyPr>
          <a:lstStyle>
            <a:lvl1pPr algn="ctr" eaLnBrk="1" latinLnBrk="0" hangingPunct="1">
              <a:defRPr kumimoji="0" sz="77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77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41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55643" indent="-1755643" algn="l" rtl="0" eaLnBrk="1" latinLnBrk="0" hangingPunct="1">
        <a:spcBef>
          <a:spcPts val="3840"/>
        </a:spcBef>
        <a:buClr>
          <a:schemeClr val="accent2"/>
        </a:buClr>
        <a:buSzPct val="60000"/>
        <a:buFont typeface="Wingdings"/>
        <a:buChar char=""/>
        <a:defRPr kumimoji="0" sz="15900" kern="1200">
          <a:solidFill>
            <a:schemeClr val="tx1"/>
          </a:solidFill>
          <a:latin typeface="+mn-lt"/>
          <a:ea typeface="+mn-ea"/>
          <a:cs typeface="+mn-cs"/>
        </a:defRPr>
      </a:lvl1pPr>
      <a:lvl2pPr marL="3511287" indent="-1504837" algn="l" rtl="0" eaLnBrk="1" latinLnBrk="0" hangingPunct="1">
        <a:spcBef>
          <a:spcPts val="3017"/>
        </a:spcBef>
        <a:buClr>
          <a:schemeClr val="accent1"/>
        </a:buClr>
        <a:buSzPct val="70000"/>
        <a:buFont typeface="Wingdings 2"/>
        <a:buChar char=""/>
        <a:defRPr kumimoji="0" sz="143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indent="-1254031" algn="l" rtl="0" eaLnBrk="1" latinLnBrk="0" hangingPunct="1">
        <a:spcBef>
          <a:spcPts val="2743"/>
        </a:spcBef>
        <a:buClr>
          <a:schemeClr val="accent2"/>
        </a:buClr>
        <a:buSzPct val="75000"/>
        <a:buFont typeface="Wingdings"/>
        <a:buChar char=""/>
        <a:defRPr kumimoji="0"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indent="-1254031" algn="l" rtl="0" eaLnBrk="1" latinLnBrk="0" hangingPunct="1">
        <a:spcBef>
          <a:spcPts val="2194"/>
        </a:spcBef>
        <a:buClr>
          <a:schemeClr val="accent3"/>
        </a:buClr>
        <a:buSzPct val="75000"/>
        <a:buFont typeface="Wingdings"/>
        <a:buChar char=""/>
        <a:defRPr kumimoji="0" sz="1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indent="-1254031" algn="l" rtl="0" eaLnBrk="1" latinLnBrk="0" hangingPunct="1">
        <a:spcBef>
          <a:spcPts val="2194"/>
        </a:spcBef>
        <a:buClr>
          <a:schemeClr val="accent4"/>
        </a:buClr>
        <a:buSzPct val="65000"/>
        <a:buFont typeface="Wingdings"/>
        <a:buChar char=""/>
        <a:defRPr kumimoji="0" sz="11000" kern="1200">
          <a:solidFill>
            <a:schemeClr val="tx1"/>
          </a:solidFill>
          <a:latin typeface="+mn-lt"/>
          <a:ea typeface="+mn-ea"/>
          <a:cs typeface="+mn-cs"/>
        </a:defRPr>
      </a:lvl5pPr>
      <a:lvl6pPr marL="11537085" indent="-1254031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9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041923" indent="-1254031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9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546760" indent="-1254031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9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051597" indent="-1254031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9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6238588"/>
            <a:ext cx="45720000" cy="266798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1104910"/>
            <a:ext cx="41910000" cy="364253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0" y="9144008"/>
            <a:ext cx="40203440" cy="13880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810" r:id="rId2"/>
  </p:sldLayoutIdLst>
  <p:transition>
    <p:fade/>
  </p:transition>
  <p:txStyles>
    <p:titleStyle>
      <a:lvl1pPr algn="l" defTabSz="5013387" rtl="0" eaLnBrk="1" latinLnBrk="0" hangingPunct="1">
        <a:lnSpc>
          <a:spcPct val="90000"/>
        </a:lnSpc>
        <a:spcBef>
          <a:spcPct val="0"/>
        </a:spcBef>
        <a:buNone/>
        <a:defRPr lang="en-US" sz="26300" b="0" kern="1200" cap="none" spc="-686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5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2110672" indent="-43518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5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4177827" indent="-43518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32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5998372" indent="43518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32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7818911" indent="0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32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3786815" indent="-1253351" algn="l" defTabSz="501338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293511" indent="-1253351" algn="l" defTabSz="501338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00207" indent="-1253351" algn="l" defTabSz="501338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6903" indent="-1253351" algn="l" defTabSz="501338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6696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3387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0083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26779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3475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0166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46856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53552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1104905"/>
            <a:ext cx="41910000" cy="364253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6781803"/>
            <a:ext cx="41910000" cy="1174783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>
    <p:fade/>
  </p:transition>
  <p:txStyles>
    <p:titleStyle>
      <a:lvl1pPr algn="l" defTabSz="5015921" rtl="0" eaLnBrk="1" latinLnBrk="0" hangingPunct="1">
        <a:lnSpc>
          <a:spcPct val="90000"/>
        </a:lnSpc>
        <a:spcBef>
          <a:spcPct val="0"/>
        </a:spcBef>
        <a:buNone/>
        <a:defRPr lang="en-US" sz="26300" b="0" kern="1200" cap="none" spc="-823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177137" indent="-2177137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124" indent="-2177137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882" indent="-1889758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804346" indent="-1898464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3200" kern="1200">
          <a:solidFill>
            <a:schemeClr val="tx1"/>
          </a:solidFill>
          <a:latin typeface="+mn-lt"/>
          <a:ea typeface="+mn-ea"/>
          <a:cs typeface="+mn-cs"/>
        </a:defRPr>
      </a:lvl4pPr>
      <a:lvl5pPr marL="10650558" indent="-1846212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3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3787" indent="-1253982" algn="l" defTabSz="50159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1750" indent="-1253982" algn="l" defTabSz="50159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09714" indent="-1253982" algn="l" defTabSz="50159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7677" indent="-1253982" algn="l" defTabSz="50159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963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5921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3884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1848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9811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7769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5732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3695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6238588"/>
            <a:ext cx="45720000" cy="266798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1104910"/>
            <a:ext cx="41910000" cy="364253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0" y="9144008"/>
            <a:ext cx="40203440" cy="13880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ransition>
    <p:fade/>
  </p:transition>
  <p:txStyles>
    <p:titleStyle>
      <a:lvl1pPr algn="l" defTabSz="5013387" rtl="0" eaLnBrk="1" latinLnBrk="0" hangingPunct="1">
        <a:lnSpc>
          <a:spcPct val="90000"/>
        </a:lnSpc>
        <a:spcBef>
          <a:spcPct val="0"/>
        </a:spcBef>
        <a:buNone/>
        <a:defRPr lang="en-US" sz="26300" b="0" kern="1200" cap="none" spc="-686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5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2110672" indent="-43518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5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4177827" indent="-43518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32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5998372" indent="43518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32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7818911" indent="0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32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3786815" indent="-1253351" algn="l" defTabSz="501338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293511" indent="-1253351" algn="l" defTabSz="501338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00207" indent="-1253351" algn="l" defTabSz="501338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6903" indent="-1253351" algn="l" defTabSz="501338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6696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3387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0083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26779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3475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0166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46856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53552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1104905"/>
            <a:ext cx="41910000" cy="364253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6781803"/>
            <a:ext cx="41910000" cy="1174783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>
    <p:fade/>
  </p:transition>
  <p:txStyles>
    <p:titleStyle>
      <a:lvl1pPr algn="l" defTabSz="5015921" rtl="0" eaLnBrk="1" latinLnBrk="0" hangingPunct="1">
        <a:lnSpc>
          <a:spcPct val="90000"/>
        </a:lnSpc>
        <a:spcBef>
          <a:spcPct val="0"/>
        </a:spcBef>
        <a:buNone/>
        <a:defRPr lang="en-US" sz="26300" b="0" kern="1200" cap="none" spc="-823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177137" indent="-2177137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124" indent="-2177137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882" indent="-1889758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804346" indent="-1898464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3200" kern="1200">
          <a:solidFill>
            <a:schemeClr val="tx1"/>
          </a:solidFill>
          <a:latin typeface="+mn-lt"/>
          <a:ea typeface="+mn-ea"/>
          <a:cs typeface="+mn-cs"/>
        </a:defRPr>
      </a:lvl4pPr>
      <a:lvl5pPr marL="10650558" indent="-1846212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3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3787" indent="-1253982" algn="l" defTabSz="50159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1750" indent="-1253982" algn="l" defTabSz="50159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09714" indent="-1253982" algn="l" defTabSz="50159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7677" indent="-1253982" algn="l" defTabSz="50159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963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5921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3884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1848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9811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7769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5732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3695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6238588"/>
            <a:ext cx="45720000" cy="266798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1104910"/>
            <a:ext cx="41910000" cy="364253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0" y="9144008"/>
            <a:ext cx="40203440" cy="13880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811" r:id="rId2"/>
  </p:sldLayoutIdLst>
  <p:transition>
    <p:fade/>
  </p:transition>
  <p:txStyles>
    <p:titleStyle>
      <a:lvl1pPr algn="l" defTabSz="5013387" rtl="0" eaLnBrk="1" latinLnBrk="0" hangingPunct="1">
        <a:lnSpc>
          <a:spcPct val="90000"/>
        </a:lnSpc>
        <a:spcBef>
          <a:spcPct val="0"/>
        </a:spcBef>
        <a:buNone/>
        <a:defRPr lang="en-US" sz="26300" b="0" kern="1200" cap="none" spc="-686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5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2110672" indent="-43518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5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4177827" indent="-43518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32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5998372" indent="43518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32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7818911" indent="0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32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3786815" indent="-1253351" algn="l" defTabSz="501338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293511" indent="-1253351" algn="l" defTabSz="501338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00207" indent="-1253351" algn="l" defTabSz="501338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6903" indent="-1253351" algn="l" defTabSz="501338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6696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3387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0083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26779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3475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0166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46856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53552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1104905"/>
            <a:ext cx="41910000" cy="364253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6781803"/>
            <a:ext cx="41910000" cy="1174783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ransition>
    <p:fade/>
  </p:transition>
  <p:txStyles>
    <p:titleStyle>
      <a:lvl1pPr algn="l" defTabSz="5015921" rtl="0" eaLnBrk="1" latinLnBrk="0" hangingPunct="1">
        <a:lnSpc>
          <a:spcPct val="90000"/>
        </a:lnSpc>
        <a:spcBef>
          <a:spcPct val="0"/>
        </a:spcBef>
        <a:buNone/>
        <a:defRPr lang="en-US" sz="26300" b="0" kern="1200" cap="none" spc="-823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2177137" indent="-2177137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124" indent="-2177137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882" indent="-1889758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804346" indent="-1898464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3200" kern="1200">
          <a:solidFill>
            <a:schemeClr val="tx1"/>
          </a:solidFill>
          <a:latin typeface="+mn-lt"/>
          <a:ea typeface="+mn-ea"/>
          <a:cs typeface="+mn-cs"/>
        </a:defRPr>
      </a:lvl4pPr>
      <a:lvl5pPr marL="10650558" indent="-1846212" algn="l" defTabSz="5015921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3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93787" indent="-1253982" algn="l" defTabSz="50159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1750" indent="-1253982" algn="l" defTabSz="50159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09714" indent="-1253982" algn="l" defTabSz="50159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7677" indent="-1253982" algn="l" defTabSz="501592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963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5921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3884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1848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9811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7769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5732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3695" algn="l" defTabSz="5015921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6238588"/>
            <a:ext cx="45720000" cy="266798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1104910"/>
            <a:ext cx="41910000" cy="364253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0" y="9144008"/>
            <a:ext cx="40203440" cy="13880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ransition>
    <p:fade/>
  </p:transition>
  <p:txStyles>
    <p:titleStyle>
      <a:lvl1pPr algn="l" defTabSz="5013387" rtl="0" eaLnBrk="1" latinLnBrk="0" hangingPunct="1">
        <a:lnSpc>
          <a:spcPct val="90000"/>
        </a:lnSpc>
        <a:spcBef>
          <a:spcPct val="0"/>
        </a:spcBef>
        <a:buNone/>
        <a:defRPr lang="en-US" sz="26300" b="0" kern="1200" cap="none" spc="-686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5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2110672" indent="-43518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5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4177827" indent="-43518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32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5998372" indent="43518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32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7818911" indent="0" algn="l" defTabSz="5013387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32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3786815" indent="-1253351" algn="l" defTabSz="501338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293511" indent="-1253351" algn="l" defTabSz="501338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00207" indent="-1253351" algn="l" defTabSz="501338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6903" indent="-1253351" algn="l" defTabSz="5013387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6696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3387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0083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26779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3475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0166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46856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53552" algn="l" defTabSz="5013387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3565" y="1463040"/>
            <a:ext cx="41965560" cy="414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1612" tIns="250806" rIns="501612" bIns="25080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7375" y="6789423"/>
            <a:ext cx="41941750" cy="1228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1612" tIns="250806" rIns="501612" bIns="25080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26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26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2pPr>
      <a:lvl3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26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3pPr>
      <a:lvl4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26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4pPr>
      <a:lvl5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26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5pPr>
      <a:lvl6pPr marL="2508062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26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6pPr>
      <a:lvl7pPr marL="5016124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26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7pPr>
      <a:lvl8pPr marL="7524186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26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8pPr>
      <a:lvl9pPr marL="1003224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26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9pPr>
    </p:titleStyle>
    <p:bodyStyle>
      <a:lvl1pPr marL="2525479" indent="-2525479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8"/>
        </a:buBlip>
        <a:defRPr sz="17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711328" indent="-2177137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15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6879754" indent="-215972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1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8760800" indent="-1872341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11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0328339" indent="-155883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11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4099143" indent="-1898464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11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16607205" indent="-1898464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11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19115267" indent="-1898464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11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1623329" indent="-1898464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11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5016124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chart" Target="../charts/chart1.xml"/><Relationship Id="rId18" Type="http://schemas.openxmlformats.org/officeDocument/2006/relationships/chart" Target="../charts/chart2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7.jpeg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26.jpeg"/><Relationship Id="rId20" Type="http://schemas.openxmlformats.org/officeDocument/2006/relationships/image" Target="../media/image29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5.jpeg"/><Relationship Id="rId10" Type="http://schemas.openxmlformats.org/officeDocument/2006/relationships/image" Target="../media/image21.jpeg"/><Relationship Id="rId19" Type="http://schemas.openxmlformats.org/officeDocument/2006/relationships/image" Target="../media/image28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199" y="152400"/>
            <a:ext cx="30327601" cy="5903273"/>
          </a:xfrm>
        </p:spPr>
        <p:txBody>
          <a:bodyPr>
            <a:noAutofit/>
          </a:bodyPr>
          <a:lstStyle/>
          <a:p>
            <a:pPr algn="ctr"/>
            <a:r>
              <a:rPr lang="en-US" sz="58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Host </a:t>
            </a:r>
            <a:r>
              <a:rPr lang="en-US" sz="5800" b="1" spc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status of </a:t>
            </a:r>
            <a:r>
              <a:rPr lang="en-US" sz="58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own-rooted </a:t>
            </a:r>
            <a:r>
              <a:rPr lang="en-US" sz="5800" b="1" i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Vitis vinifera </a:t>
            </a:r>
            <a:r>
              <a:rPr lang="en-US" sz="58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varieties/clones and </a:t>
            </a:r>
            <a:br>
              <a:rPr lang="en-US" sz="58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en-US" sz="5800" b="1" i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Vitis</a:t>
            </a:r>
            <a:r>
              <a:rPr lang="en-US" sz="58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rootstocks to </a:t>
            </a:r>
            <a:r>
              <a:rPr lang="en-US" sz="5800" b="1" i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Meloidogyne hapla</a:t>
            </a:r>
            <a:r>
              <a:rPr lang="en-US" sz="72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en-US" sz="72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en-US" sz="72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 </a:t>
            </a:r>
            <a:br>
              <a:rPr lang="en-US" sz="72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en-US" sz="51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A.D. Howland</a:t>
            </a:r>
            <a:r>
              <a:rPr lang="en-US" sz="5100" b="1" spc="0" baseline="30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1</a:t>
            </a:r>
            <a:r>
              <a:rPr lang="en-US" sz="51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, P.A. Skinkis</a:t>
            </a:r>
            <a:r>
              <a:rPr lang="en-US" sz="5100" b="1" spc="0" baseline="30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1</a:t>
            </a:r>
            <a:r>
              <a:rPr lang="en-US" sz="51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, R.P. Schreiner</a:t>
            </a:r>
            <a:r>
              <a:rPr lang="en-US" sz="5100" b="1" spc="0" baseline="30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2</a:t>
            </a:r>
            <a:r>
              <a:rPr lang="en-US" sz="51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, and I.A. Zasada</a:t>
            </a:r>
            <a:r>
              <a:rPr lang="en-US" sz="5100" b="1" spc="0" baseline="30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2</a:t>
            </a:r>
            <a:r>
              <a:rPr lang="en-US" sz="66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en-US" sz="66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en-US" sz="4700" b="1" spc="0" baseline="30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1</a:t>
            </a:r>
            <a:r>
              <a:rPr lang="en-US" sz="47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Department of Horticulture, Oregon State University, Corvallis, OR 97330</a:t>
            </a:r>
            <a:br>
              <a:rPr lang="en-US" sz="47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en-US" sz="4700" b="1" spc="0" baseline="300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2</a:t>
            </a:r>
            <a:r>
              <a:rPr lang="en-US" sz="4700" b="1" spc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USDA-ARS Horticultural Crops Research Laboratory, Corvallis, OR 97330</a:t>
            </a:r>
            <a:endParaRPr lang="en-US" sz="4700" b="1" spc="0" dirty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5188752" y="7317830"/>
            <a:ext cx="16281848" cy="825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1612" tIns="250806" rIns="501612" bIns="250806" numCol="1" anchor="t" anchorCtr="0" compatLnSpc="1">
            <a:prstTxWarp prst="textNoShape">
              <a:avLst/>
            </a:prstTxWarp>
            <a:spAutoFit/>
          </a:bodyPr>
          <a:lstStyle/>
          <a:p>
            <a:pPr marL="2525479" lvl="0" indent="-2525479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95000"/>
            </a:pPr>
            <a:r>
              <a:rPr lang="en-US" sz="3700" b="1" u="sng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Variety/Clone Trials Results</a:t>
            </a:r>
          </a:p>
          <a:p>
            <a:pPr marL="457200" indent="-457200" defTabSz="91440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SzPct val="76000"/>
              <a:buFont typeface="Wingdings" pitchFamily="2" charset="2"/>
              <a:buChar char="v"/>
              <a:defRPr/>
            </a:pPr>
            <a:r>
              <a:rPr lang="en-US" sz="2900" dirty="0" smtClean="0">
                <a:latin typeface="Georgia" pitchFamily="18" charset="0"/>
                <a:cs typeface="Arial" pitchFamily="34" charset="0"/>
              </a:rPr>
              <a:t>The 2012 and 2013 trials could not be combined </a:t>
            </a:r>
            <a:r>
              <a:rPr lang="en-US" sz="2900" dirty="0" smtClean="0">
                <a:latin typeface="Georgia" pitchFamily="18" charset="0"/>
                <a:cs typeface="Arial" pitchFamily="34" charset="0"/>
              </a:rPr>
              <a:t>(</a:t>
            </a:r>
            <a:r>
              <a:rPr lang="en-US" sz="2900" i="1" dirty="0" smtClean="0">
                <a:latin typeface="Georgia" pitchFamily="18" charset="0"/>
                <a:cs typeface="Arial" pitchFamily="34" charset="0"/>
              </a:rPr>
              <a:t>p</a:t>
            </a:r>
            <a:r>
              <a:rPr lang="en-US" sz="2900" dirty="0" smtClean="0">
                <a:latin typeface="Georgia" pitchFamily="18" charset="0"/>
                <a:cs typeface="Arial" pitchFamily="34" charset="0"/>
              </a:rPr>
              <a:t> = 0.002). However, since the same trends were observed during both years, only the data from 2012 is shown.</a:t>
            </a:r>
          </a:p>
          <a:p>
            <a:pPr marL="457200" indent="-457200" defTabSz="91440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SzPct val="76000"/>
              <a:defRPr/>
            </a:pPr>
            <a:r>
              <a:rPr lang="en-US" sz="2900" u="sng" dirty="0" smtClean="0">
                <a:latin typeface="Georgia" pitchFamily="18" charset="0"/>
                <a:cs typeface="Arial" pitchFamily="34" charset="0"/>
              </a:rPr>
              <a:t>Clones</a:t>
            </a:r>
          </a:p>
          <a:p>
            <a:pPr marL="457200" lvl="0" indent="-457200" defTabSz="91440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SzPct val="76000"/>
              <a:buFont typeface="Wingdings" pitchFamily="2" charset="2"/>
              <a:buChar char="v"/>
              <a:defRPr/>
            </a:pP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Clones within a variety were not significantly different from each other (</a:t>
            </a:r>
            <a:r>
              <a:rPr lang="en-US" sz="2900" i="1" kern="0" dirty="0" smtClean="0">
                <a:latin typeface="Georgia" pitchFamily="18" charset="0"/>
                <a:cs typeface="Arial" pitchFamily="34" charset="0"/>
              </a:rPr>
              <a:t>p</a:t>
            </a: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 = 0.52).</a:t>
            </a:r>
          </a:p>
          <a:p>
            <a:pPr marL="457200" indent="-457200" defTabSz="91440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SzPct val="76000"/>
              <a:defRPr/>
            </a:pPr>
            <a:r>
              <a:rPr lang="en-US" sz="2900" u="sng" dirty="0" smtClean="0">
                <a:latin typeface="Georgia" pitchFamily="18" charset="0"/>
                <a:cs typeface="Arial" pitchFamily="34" charset="0"/>
              </a:rPr>
              <a:t>Varieties</a:t>
            </a:r>
            <a:endParaRPr lang="en-US" sz="2900" kern="0" dirty="0" smtClean="0">
              <a:latin typeface="Georgia" pitchFamily="18" charset="0"/>
              <a:cs typeface="Arial" pitchFamily="34" charset="0"/>
            </a:endParaRPr>
          </a:p>
          <a:p>
            <a:pPr marL="457200" lvl="0" indent="-457200" defTabSz="91440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SzPct val="76000"/>
              <a:buFont typeface="Wingdings" pitchFamily="2" charset="2"/>
              <a:buChar char="v"/>
              <a:defRPr/>
            </a:pP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In both years, Chardonnay had the highest number of total </a:t>
            </a:r>
            <a:r>
              <a:rPr lang="en-US" sz="2900" i="1" kern="0" dirty="0" smtClean="0">
                <a:latin typeface="Georgia" pitchFamily="18" charset="0"/>
                <a:cs typeface="Arial" pitchFamily="34" charset="0"/>
              </a:rPr>
              <a:t>M. </a:t>
            </a:r>
            <a:r>
              <a:rPr lang="en-US" sz="2900" i="1" kern="0" dirty="0" err="1" smtClean="0">
                <a:latin typeface="Georgia" pitchFamily="18" charset="0"/>
                <a:cs typeface="Arial" pitchFamily="34" charset="0"/>
              </a:rPr>
              <a:t>hapla</a:t>
            </a: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/pot. In 2012, Syrah had the lowest total number of </a:t>
            </a:r>
            <a:r>
              <a:rPr lang="en-US" sz="2900" i="1" kern="0" dirty="0" smtClean="0">
                <a:latin typeface="Georgia" pitchFamily="18" charset="0"/>
                <a:cs typeface="Arial" pitchFamily="34" charset="0"/>
              </a:rPr>
              <a:t>M. </a:t>
            </a:r>
            <a:r>
              <a:rPr lang="en-US" sz="2900" i="1" kern="0" dirty="0" err="1" smtClean="0">
                <a:latin typeface="Georgia" pitchFamily="18" charset="0"/>
                <a:cs typeface="Arial" pitchFamily="34" charset="0"/>
              </a:rPr>
              <a:t>hapla</a:t>
            </a: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/pot (Fig. 8), while in 2013, Merlot had the lowest total number of </a:t>
            </a:r>
            <a:r>
              <a:rPr lang="en-US" sz="2900" i="1" kern="0" dirty="0" smtClean="0">
                <a:latin typeface="Georgia" pitchFamily="18" charset="0"/>
                <a:cs typeface="Arial" pitchFamily="34" charset="0"/>
              </a:rPr>
              <a:t>M. </a:t>
            </a:r>
            <a:r>
              <a:rPr lang="en-US" sz="2900" i="1" kern="0" dirty="0" err="1" smtClean="0">
                <a:latin typeface="Georgia" pitchFamily="18" charset="0"/>
                <a:cs typeface="Arial" pitchFamily="34" charset="0"/>
              </a:rPr>
              <a:t>hapla</a:t>
            </a: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/pot (data not shown).</a:t>
            </a:r>
          </a:p>
          <a:p>
            <a:pPr marL="457200" lvl="0" indent="-457200" defTabSz="91440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SzPct val="76000"/>
              <a:buFont typeface="Wingdings" pitchFamily="2" charset="2"/>
              <a:buChar char="v"/>
              <a:defRPr/>
            </a:pP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Varieties were significantly different from each other (</a:t>
            </a:r>
            <a:r>
              <a:rPr lang="en-US" sz="2900" i="1" kern="0" dirty="0" smtClean="0">
                <a:latin typeface="Georgia" pitchFamily="18" charset="0"/>
                <a:cs typeface="Arial" pitchFamily="34" charset="0"/>
              </a:rPr>
              <a:t>p</a:t>
            </a: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 &lt; </a:t>
            </a:r>
            <a:r>
              <a:rPr lang="en-US" sz="2900" dirty="0" smtClean="0">
                <a:latin typeface="Georgia" pitchFamily="18" charset="0"/>
              </a:rPr>
              <a:t>0.001</a:t>
            </a: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) with Chardonnay having the highest number of </a:t>
            </a:r>
            <a:r>
              <a:rPr lang="en-US" sz="2900" i="1" kern="0" dirty="0" smtClean="0">
                <a:latin typeface="Georgia" pitchFamily="18" charset="0"/>
                <a:cs typeface="Arial" pitchFamily="34" charset="0"/>
              </a:rPr>
              <a:t>M. hapla </a:t>
            </a: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eggs/gram of root, then Riesling, Cabernet Sauvignon, Syrah, and finally Merlot (Table 1).</a:t>
            </a:r>
          </a:p>
          <a:p>
            <a:pPr marL="457200" lvl="0" indent="-457200" defTabSz="91440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SzPct val="76000"/>
              <a:buFont typeface="Wingdings" pitchFamily="2" charset="2"/>
              <a:buChar char="v"/>
              <a:defRPr/>
            </a:pP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Likewise, Chardonnay had that highest RF value, followed by Riesling, Cabernet Sauvignon, Merlot, and Syrah (Table 1).</a:t>
            </a:r>
          </a:p>
          <a:p>
            <a:pPr marL="457200" lvl="0" indent="-457200" defTabSz="91440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SzPct val="76000"/>
              <a:defRPr/>
            </a:pPr>
            <a:r>
              <a:rPr lang="en-US" sz="2900" u="sng" dirty="0" smtClean="0">
                <a:latin typeface="Georgia" pitchFamily="18" charset="0"/>
                <a:cs typeface="Arial" pitchFamily="34" charset="0"/>
              </a:rPr>
              <a:t>Type</a:t>
            </a:r>
            <a:endParaRPr lang="en-US" sz="2900" kern="0" dirty="0" smtClean="0">
              <a:latin typeface="Georgia" pitchFamily="18" charset="0"/>
              <a:cs typeface="Arial" pitchFamily="34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SzPct val="76000"/>
              <a:buFont typeface="Wingdings" pitchFamily="2" charset="2"/>
              <a:buChar char="v"/>
              <a:defRPr/>
            </a:pPr>
            <a:r>
              <a:rPr lang="en-US" sz="2900" dirty="0" smtClean="0">
                <a:latin typeface="Georgia" pitchFamily="18" charset="0"/>
                <a:cs typeface="Arial" pitchFamily="34" charset="0"/>
              </a:rPr>
              <a:t>White grapes had a significantly higher  number of </a:t>
            </a:r>
            <a:r>
              <a:rPr lang="en-US" sz="2900" i="1" kern="0" dirty="0" smtClean="0">
                <a:latin typeface="Georgia" pitchFamily="18" charset="0"/>
                <a:cs typeface="Arial" pitchFamily="34" charset="0"/>
              </a:rPr>
              <a:t>M. hapla </a:t>
            </a:r>
            <a:r>
              <a:rPr lang="en-US" sz="2900" dirty="0" smtClean="0">
                <a:latin typeface="Georgia" pitchFamily="18" charset="0"/>
                <a:cs typeface="Arial" pitchFamily="34" charset="0"/>
              </a:rPr>
              <a:t>eggs/pot compared to red grapes (</a:t>
            </a:r>
            <a:r>
              <a:rPr lang="en-US" sz="2900" i="1" dirty="0" smtClean="0">
                <a:latin typeface="Georgia" pitchFamily="18" charset="0"/>
                <a:cs typeface="Arial" pitchFamily="34" charset="0"/>
              </a:rPr>
              <a:t>p</a:t>
            </a:r>
            <a:r>
              <a:rPr lang="en-US" sz="2900" dirty="0" smtClean="0">
                <a:latin typeface="Georgia" pitchFamily="18" charset="0"/>
                <a:cs typeface="Arial" pitchFamily="34" charset="0"/>
              </a:rPr>
              <a:t> = 0.008) (Table 1). The same was true for </a:t>
            </a:r>
            <a:r>
              <a:rPr lang="en-US" sz="2900" dirty="0" smtClean="0">
                <a:latin typeface="Georgia" pitchFamily="18" charset="0"/>
                <a:cs typeface="Arial" pitchFamily="34" charset="0"/>
              </a:rPr>
              <a:t>RF values.</a:t>
            </a:r>
            <a:endParaRPr lang="en-US" sz="29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31623000" y="7295981"/>
            <a:ext cx="13970000" cy="418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1612" tIns="250806" rIns="501612" bIns="250806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 defTabSz="914400" fontAlgn="base">
              <a:lnSpc>
                <a:spcPct val="90000"/>
              </a:lnSpc>
              <a:spcBef>
                <a:spcPts val="720"/>
              </a:spcBef>
              <a:buClr>
                <a:schemeClr val="tx2"/>
              </a:buClr>
              <a:buSzPct val="95000"/>
            </a:pPr>
            <a:r>
              <a:rPr lang="en-US" sz="3700" b="1" u="sng" noProof="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Rootstock Trials</a:t>
            </a:r>
          </a:p>
          <a:p>
            <a:pPr marL="457200" lvl="0" indent="-457200" defTabSz="91440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SzPct val="76000"/>
              <a:buFont typeface="Wingdings" pitchFamily="2" charset="2"/>
              <a:buChar char="v"/>
              <a:defRPr/>
            </a:pPr>
            <a:r>
              <a:rPr lang="en-US" sz="2900" dirty="0" smtClean="0">
                <a:latin typeface="Georgia" pitchFamily="18" charset="0"/>
                <a:cs typeface="Arial" pitchFamily="34" charset="0"/>
              </a:rPr>
              <a:t>There was no significant difference between the two rootstock trials, therefore, the data was combined </a:t>
            </a:r>
            <a:r>
              <a:rPr lang="en-US" sz="2900" kern="0" dirty="0" smtClean="0">
                <a:latin typeface="Georgia" pitchFamily="18" charset="0"/>
              </a:rPr>
              <a:t>(</a:t>
            </a:r>
            <a:r>
              <a:rPr lang="en-US" sz="2900" i="1" kern="0" dirty="0" smtClean="0">
                <a:latin typeface="Georgia" pitchFamily="18" charset="0"/>
              </a:rPr>
              <a:t>p</a:t>
            </a:r>
            <a:r>
              <a:rPr lang="en-US" sz="2900" kern="0" dirty="0" smtClean="0">
                <a:latin typeface="Georgia" pitchFamily="18" charset="0"/>
              </a:rPr>
              <a:t>  = 0.226).</a:t>
            </a:r>
          </a:p>
          <a:p>
            <a:pPr marL="457200" lvl="0" indent="-457200" defTabSz="91440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SzPct val="76000"/>
              <a:buFont typeface="Wingdings" pitchFamily="2" charset="2"/>
              <a:buChar char="v"/>
              <a:defRPr/>
            </a:pP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As a known host, </a:t>
            </a: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Riesling 90 (R90) </a:t>
            </a: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was used as a positive control (Table 2).</a:t>
            </a:r>
          </a:p>
          <a:p>
            <a:pPr marL="457200" lvl="0" indent="-457200" defTabSz="91440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SzPct val="76000"/>
              <a:buFont typeface="Wingdings" pitchFamily="2" charset="2"/>
              <a:buChar char="v"/>
              <a:defRPr/>
            </a:pP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There was no significant difference among rootstocks as hosts for </a:t>
            </a:r>
            <a:r>
              <a:rPr lang="en-US" sz="2900" i="1" kern="0" dirty="0" smtClean="0">
                <a:latin typeface="Georgia" pitchFamily="18" charset="0"/>
                <a:cs typeface="Arial" pitchFamily="34" charset="0"/>
              </a:rPr>
              <a:t>M. hapla </a:t>
            </a: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(</a:t>
            </a:r>
            <a:r>
              <a:rPr lang="en-US" sz="2900" i="1" kern="0" dirty="0" smtClean="0">
                <a:latin typeface="Georgia" pitchFamily="18" charset="0"/>
                <a:cs typeface="Arial" pitchFamily="34" charset="0"/>
              </a:rPr>
              <a:t>p</a:t>
            </a: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  = 0.418) (Fig. 9 and Table </a:t>
            </a: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2).</a:t>
            </a:r>
            <a:endParaRPr lang="en-US" sz="2900" kern="0" dirty="0" smtClean="0">
              <a:latin typeface="Georgia" pitchFamily="18" charset="0"/>
              <a:cs typeface="Arial" pitchFamily="34" charset="0"/>
            </a:endParaRPr>
          </a:p>
          <a:p>
            <a:pPr marL="457200" lvl="0" indent="-457200" defTabSz="91440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SzPct val="76000"/>
              <a:buFont typeface="Wingdings" pitchFamily="2" charset="2"/>
              <a:buChar char="v"/>
              <a:defRPr/>
            </a:pP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R90 was significantly different from the rootstocks and had higher </a:t>
            </a:r>
            <a:r>
              <a:rPr lang="en-US" sz="2900" i="1" kern="0" dirty="0" smtClean="0">
                <a:latin typeface="Georgia" pitchFamily="18" charset="0"/>
                <a:cs typeface="Arial" pitchFamily="34" charset="0"/>
              </a:rPr>
              <a:t>M. hapla </a:t>
            </a:r>
            <a:r>
              <a:rPr lang="en-US" sz="2900" kern="0" dirty="0" smtClean="0">
                <a:latin typeface="Georgia" pitchFamily="18" charset="0"/>
                <a:cs typeface="Arial" pitchFamily="34" charset="0"/>
              </a:rPr>
              <a:t>eggs/g of root and RF values (Table 2).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470600" y="32004000"/>
            <a:ext cx="14173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Thank you to Washington Grape &amp; Wine Research Program for funding this research and to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Ste. Michelle Wine Estates and Inland Desert Nurseries for providing plant materials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0" y="7315200"/>
            <a:ext cx="15621000" cy="11805538"/>
          </a:xfrm>
          <a:prstGeom prst="rect">
            <a:avLst/>
          </a:prstGeom>
        </p:spPr>
        <p:txBody>
          <a:bodyPr vert="horz" lIns="501612" tIns="250806" rIns="501612" bIns="250806">
            <a:normAutofit fontScale="25000" lnSpcReduction="20000"/>
          </a:bodyPr>
          <a:lstStyle/>
          <a:p>
            <a:pPr marL="1755643" marR="0" lvl="0" indent="-1755643" algn="l" defTabSz="914400" rtl="0" eaLnBrk="1" fontAlgn="auto" latinLnBrk="0" hangingPunct="1">
              <a:lnSpc>
                <a:spcPct val="100000"/>
              </a:lnSpc>
              <a:spcBef>
                <a:spcPts val="384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4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cs typeface="Arial" pitchFamily="34" charset="0"/>
              </a:rPr>
              <a:t>Introduction</a:t>
            </a:r>
          </a:p>
          <a:p>
            <a:pPr lvl="0" indent="-1755643" defTabSz="914400">
              <a:lnSpc>
                <a:spcPct val="120000"/>
              </a:lnSpc>
              <a:buClr>
                <a:schemeClr val="accent2"/>
              </a:buClr>
              <a:buSzPct val="60000"/>
            </a:pPr>
            <a:r>
              <a:rPr kumimoji="0" lang="en-US" sz="1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Arial" pitchFamily="34" charset="0"/>
              </a:rPr>
              <a:t>      A constraint to the production of wine grapes in Washington </a:t>
            </a:r>
            <a:br>
              <a:rPr kumimoji="0" lang="en-US" sz="1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Arial" pitchFamily="34" charset="0"/>
              </a:rPr>
            </a:br>
            <a:r>
              <a:rPr kumimoji="0" lang="en-US" sz="1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Arial" pitchFamily="34" charset="0"/>
              </a:rPr>
              <a:t>is plant-parasitic nematodes, which are microscopic, aquatic </a:t>
            </a:r>
            <a:br>
              <a:rPr kumimoji="0" lang="en-US" sz="1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Arial" pitchFamily="34" charset="0"/>
              </a:rPr>
            </a:br>
            <a:r>
              <a:rPr kumimoji="0" lang="en-US" sz="1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Arial" pitchFamily="34" charset="0"/>
              </a:rPr>
              <a:t>roundworms that live and move in water-filled </a:t>
            </a:r>
            <a:r>
              <a:rPr kumimoji="0" lang="en-US" sz="1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cs typeface="Arial" pitchFamily="34" charset="0"/>
              </a:rPr>
              <a:t>pore spaces </a:t>
            </a:r>
            <a:br>
              <a:rPr kumimoji="0" lang="en-US" sz="1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cs typeface="Arial" pitchFamily="34" charset="0"/>
              </a:rPr>
            </a:br>
            <a:r>
              <a:rPr kumimoji="0" lang="en-US" sz="1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cs typeface="Arial" pitchFamily="34" charset="0"/>
              </a:rPr>
              <a:t>in the soil. </a:t>
            </a:r>
            <a:r>
              <a:rPr lang="en-US" sz="11600" i="1" dirty="0" smtClean="0">
                <a:latin typeface="Georgia" pitchFamily="18" charset="0"/>
                <a:cs typeface="Arial" pitchFamily="34" charset="0"/>
              </a:rPr>
              <a:t>Meloidogyne hapla</a:t>
            </a:r>
            <a:r>
              <a:rPr lang="en-US" sz="11600" dirty="0" smtClean="0">
                <a:latin typeface="Georgia" pitchFamily="18" charset="0"/>
                <a:cs typeface="Arial" pitchFamily="34" charset="0"/>
              </a:rPr>
              <a:t>, or the Northern root-knot </a:t>
            </a:r>
            <a:br>
              <a:rPr lang="en-US" sz="11600" dirty="0" smtClean="0">
                <a:latin typeface="Georgia" pitchFamily="18" charset="0"/>
                <a:cs typeface="Arial" pitchFamily="34" charset="0"/>
              </a:rPr>
            </a:br>
            <a:r>
              <a:rPr lang="en-US" sz="11600" dirty="0" smtClean="0">
                <a:latin typeface="Georgia" pitchFamily="18" charset="0"/>
                <a:cs typeface="Arial" pitchFamily="34" charset="0"/>
              </a:rPr>
              <a:t>nematode, is the most commonly encountered plant-</a:t>
            </a:r>
          </a:p>
          <a:p>
            <a:pPr lvl="0" indent="-1755643" defTabSz="914400">
              <a:lnSpc>
                <a:spcPct val="120000"/>
              </a:lnSpc>
              <a:buClr>
                <a:schemeClr val="accent2"/>
              </a:buClr>
              <a:buSzPct val="60000"/>
            </a:pPr>
            <a:r>
              <a:rPr lang="en-US" sz="11600" dirty="0" smtClean="0">
                <a:latin typeface="Georgia" pitchFamily="18" charset="0"/>
                <a:cs typeface="Arial" pitchFamily="34" charset="0"/>
              </a:rPr>
              <a:t>parasitic nematode associated with Washington grapevines. </a:t>
            </a:r>
          </a:p>
          <a:p>
            <a:pPr lvl="0" indent="-1755643" defTabSz="914400">
              <a:lnSpc>
                <a:spcPct val="120000"/>
              </a:lnSpc>
              <a:buClr>
                <a:schemeClr val="accent2"/>
              </a:buClr>
              <a:buSzPct val="60000"/>
            </a:pPr>
            <a:r>
              <a:rPr lang="en-US" sz="11600" i="1" dirty="0" smtClean="0">
                <a:latin typeface="Georgia" pitchFamily="18" charset="0"/>
                <a:cs typeface="Arial" pitchFamily="34" charset="0"/>
              </a:rPr>
              <a:t>Meloidogyne </a:t>
            </a:r>
            <a:r>
              <a:rPr lang="en-US" sz="11600" i="1" dirty="0" err="1" smtClean="0">
                <a:latin typeface="Georgia" pitchFamily="18" charset="0"/>
                <a:cs typeface="Arial" pitchFamily="34" charset="0"/>
              </a:rPr>
              <a:t>hapla</a:t>
            </a:r>
            <a:r>
              <a:rPr lang="en-US" sz="11600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en-US" sz="11600" dirty="0" smtClean="0">
                <a:latin typeface="Georgia" pitchFamily="18" charset="0"/>
                <a:cs typeface="Arial" pitchFamily="34" charset="0"/>
              </a:rPr>
              <a:t>are sedentary </a:t>
            </a:r>
            <a:r>
              <a:rPr lang="en-US" sz="11600" dirty="0" err="1" smtClean="0">
                <a:latin typeface="Georgia" pitchFamily="18" charset="0"/>
                <a:cs typeface="Arial" pitchFamily="34" charset="0"/>
              </a:rPr>
              <a:t>endoparasites</a:t>
            </a:r>
            <a:r>
              <a:rPr lang="en-US" sz="11600" dirty="0" smtClean="0">
                <a:latin typeface="Georgia" pitchFamily="18" charset="0"/>
                <a:cs typeface="Arial" pitchFamily="34" charset="0"/>
              </a:rPr>
              <a:t>; second-stage </a:t>
            </a:r>
          </a:p>
          <a:p>
            <a:pPr lvl="0" indent="-1755643" defTabSz="914400">
              <a:lnSpc>
                <a:spcPct val="120000"/>
              </a:lnSpc>
              <a:buClr>
                <a:schemeClr val="accent2"/>
              </a:buClr>
              <a:buSzPct val="60000"/>
            </a:pPr>
            <a:r>
              <a:rPr lang="en-US" sz="11600" dirty="0" smtClean="0">
                <a:latin typeface="Georgia" pitchFamily="18" charset="0"/>
                <a:cs typeface="Arial" pitchFamily="34" charset="0"/>
              </a:rPr>
              <a:t>juveniles (J2) invade roots and establish permanent feeding</a:t>
            </a:r>
          </a:p>
          <a:p>
            <a:pPr lvl="0" indent="-1755643" defTabSz="914400">
              <a:lnSpc>
                <a:spcPct val="120000"/>
              </a:lnSpc>
              <a:buClr>
                <a:schemeClr val="accent2"/>
              </a:buClr>
              <a:buSzPct val="60000"/>
            </a:pPr>
            <a:r>
              <a:rPr lang="en-US" sz="11600" dirty="0" smtClean="0">
                <a:latin typeface="Georgia" pitchFamily="18" charset="0"/>
                <a:cs typeface="Arial" pitchFamily="34" charset="0"/>
              </a:rPr>
              <a:t>sites where they complete their life cycle. This nematode can </a:t>
            </a:r>
            <a:br>
              <a:rPr lang="en-US" sz="11600" dirty="0" smtClean="0">
                <a:latin typeface="Georgia" pitchFamily="18" charset="0"/>
                <a:cs typeface="Arial" pitchFamily="34" charset="0"/>
              </a:rPr>
            </a:br>
            <a:r>
              <a:rPr lang="en-US" sz="11600" dirty="0" smtClean="0">
                <a:latin typeface="Georgia" pitchFamily="18" charset="0"/>
                <a:cs typeface="Arial" pitchFamily="34" charset="0"/>
              </a:rPr>
              <a:t>impact grape productivity by limiting water and nutrient </a:t>
            </a:r>
            <a:br>
              <a:rPr lang="en-US" sz="11600" dirty="0" smtClean="0">
                <a:latin typeface="Georgia" pitchFamily="18" charset="0"/>
                <a:cs typeface="Arial" pitchFamily="34" charset="0"/>
              </a:rPr>
            </a:br>
            <a:r>
              <a:rPr lang="en-US" sz="11600" dirty="0" smtClean="0">
                <a:latin typeface="Georgia" pitchFamily="18" charset="0"/>
                <a:cs typeface="Arial" pitchFamily="34" charset="0"/>
              </a:rPr>
              <a:t>uptake, forming characteristic galls on roots, initiating earlier </a:t>
            </a:r>
            <a:br>
              <a:rPr lang="en-US" sz="11600" dirty="0" smtClean="0">
                <a:latin typeface="Georgia" pitchFamily="18" charset="0"/>
                <a:cs typeface="Arial" pitchFamily="34" charset="0"/>
              </a:rPr>
            </a:br>
            <a:r>
              <a:rPr lang="en-US" sz="11600" dirty="0" smtClean="0">
                <a:latin typeface="Georgia" pitchFamily="18" charset="0"/>
                <a:cs typeface="Arial" pitchFamily="34" charset="0"/>
              </a:rPr>
              <a:t>bud break, and reducing root biomass, plant vigor, and yield. </a:t>
            </a:r>
          </a:p>
          <a:p>
            <a:pPr lvl="0" indent="-1755643" defTabSz="914400">
              <a:lnSpc>
                <a:spcPct val="120000"/>
              </a:lnSpc>
              <a:buClr>
                <a:schemeClr val="accent2"/>
              </a:buClr>
              <a:buSzPct val="60000"/>
            </a:pPr>
            <a:r>
              <a:rPr lang="en-US" sz="11600" dirty="0" smtClean="0">
                <a:latin typeface="Georgia" pitchFamily="18" charset="0"/>
                <a:cs typeface="Arial" pitchFamily="34" charset="0"/>
              </a:rPr>
              <a:t>      A common strategy in managing </a:t>
            </a:r>
            <a:r>
              <a:rPr lang="en-US" sz="11600" i="1" dirty="0" smtClean="0">
                <a:latin typeface="Georgia" pitchFamily="18" charset="0"/>
                <a:cs typeface="Arial" pitchFamily="34" charset="0"/>
              </a:rPr>
              <a:t>Meloidogyne</a:t>
            </a:r>
            <a:r>
              <a:rPr lang="en-US" sz="11600" dirty="0" smtClean="0">
                <a:latin typeface="Georgia" pitchFamily="18" charset="0"/>
                <a:cs typeface="Arial" pitchFamily="34" charset="0"/>
              </a:rPr>
              <a:t> species in </a:t>
            </a:r>
          </a:p>
          <a:p>
            <a:pPr lvl="0" indent="-1755643" defTabSz="914400">
              <a:lnSpc>
                <a:spcPct val="120000"/>
              </a:lnSpc>
              <a:buClr>
                <a:schemeClr val="accent2"/>
              </a:buClr>
              <a:buSzPct val="60000"/>
            </a:pPr>
            <a:r>
              <a:rPr lang="en-US" sz="11600" dirty="0" smtClean="0">
                <a:latin typeface="Georgia" pitchFamily="18" charset="0"/>
                <a:cs typeface="Arial" pitchFamily="34" charset="0"/>
              </a:rPr>
              <a:t>other wine grape producing regions of the world is through </a:t>
            </a:r>
          </a:p>
          <a:p>
            <a:pPr lvl="0" indent="-1755643" defTabSz="914400">
              <a:lnSpc>
                <a:spcPct val="120000"/>
              </a:lnSpc>
              <a:buClr>
                <a:schemeClr val="accent2"/>
              </a:buClr>
              <a:buSzPct val="60000"/>
            </a:pPr>
            <a:r>
              <a:rPr lang="en-US" sz="11600" dirty="0" smtClean="0">
                <a:latin typeface="Georgia" pitchFamily="18" charset="0"/>
                <a:cs typeface="Arial" pitchFamily="34" charset="0"/>
              </a:rPr>
              <a:t>plant material and rootstock selection; however, this </a:t>
            </a:r>
            <a:br>
              <a:rPr lang="en-US" sz="11600" dirty="0" smtClean="0">
                <a:latin typeface="Georgia" pitchFamily="18" charset="0"/>
                <a:cs typeface="Arial" pitchFamily="34" charset="0"/>
              </a:rPr>
            </a:br>
            <a:r>
              <a:rPr lang="en-US" sz="11600" dirty="0" smtClean="0">
                <a:latin typeface="Georgia" pitchFamily="18" charset="0"/>
                <a:cs typeface="Arial" pitchFamily="34" charset="0"/>
              </a:rPr>
              <a:t>information is not available for </a:t>
            </a:r>
            <a:r>
              <a:rPr lang="en-US" sz="11600" i="1" dirty="0" smtClean="0">
                <a:latin typeface="Georgia" pitchFamily="18" charset="0"/>
                <a:cs typeface="Arial" pitchFamily="34" charset="0"/>
              </a:rPr>
              <a:t>M. </a:t>
            </a:r>
            <a:r>
              <a:rPr lang="en-US" sz="11600" i="1" dirty="0" err="1" smtClean="0">
                <a:latin typeface="Georgia" pitchFamily="18" charset="0"/>
                <a:cs typeface="Arial" pitchFamily="34" charset="0"/>
              </a:rPr>
              <a:t>hapla</a:t>
            </a:r>
            <a:r>
              <a:rPr lang="en-US" sz="11600" dirty="0" smtClean="0">
                <a:latin typeface="Georgia" pitchFamily="18" charset="0"/>
                <a:cs typeface="Arial" pitchFamily="34" charset="0"/>
              </a:rPr>
              <a:t>. In Washington, wine grapes are almost exclusively grown on own-rooted </a:t>
            </a:r>
            <a:r>
              <a:rPr lang="en-US" sz="11600" i="1" dirty="0" smtClean="0">
                <a:latin typeface="Georgia" pitchFamily="18" charset="0"/>
                <a:cs typeface="Arial" pitchFamily="34" charset="0"/>
              </a:rPr>
              <a:t>V. </a:t>
            </a:r>
            <a:r>
              <a:rPr lang="en-US" sz="11600" i="1" dirty="0" err="1" smtClean="0">
                <a:latin typeface="Georgia" pitchFamily="18" charset="0"/>
                <a:cs typeface="Arial" pitchFamily="34" charset="0"/>
              </a:rPr>
              <a:t>vinifera</a:t>
            </a:r>
            <a:r>
              <a:rPr lang="en-US" sz="11600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en-US" sz="11600" dirty="0" smtClean="0">
                <a:latin typeface="Georgia" pitchFamily="18" charset="0"/>
                <a:cs typeface="Arial" pitchFamily="34" charset="0"/>
              </a:rPr>
              <a:t>clones, but little is known if own-rooted clones vary in their susceptibility to </a:t>
            </a:r>
            <a:r>
              <a:rPr lang="en-US" sz="11600" i="1" dirty="0" smtClean="0">
                <a:latin typeface="Georgia" pitchFamily="18" charset="0"/>
                <a:cs typeface="Arial" pitchFamily="34" charset="0"/>
              </a:rPr>
              <a:t>M. hapla. </a:t>
            </a:r>
            <a:r>
              <a:rPr lang="en-US" sz="11600" dirty="0" smtClean="0">
                <a:latin typeface="Georgia" pitchFamily="18" charset="0"/>
                <a:cs typeface="Arial" pitchFamily="34" charset="0"/>
              </a:rPr>
              <a:t>This is a huge oversight considering Zasada et al. (2012) discovered </a:t>
            </a:r>
            <a:r>
              <a:rPr lang="en-US" sz="11600" i="1" dirty="0" smtClean="0">
                <a:latin typeface="Georgia" pitchFamily="18" charset="0"/>
                <a:cs typeface="Arial" pitchFamily="34" charset="0"/>
              </a:rPr>
              <a:t>M. hapla</a:t>
            </a:r>
            <a:r>
              <a:rPr lang="en-US" sz="11600" dirty="0" smtClean="0">
                <a:latin typeface="Georgia" pitchFamily="18" charset="0"/>
                <a:cs typeface="Arial" pitchFamily="34" charset="0"/>
              </a:rPr>
              <a:t> to be present in 60% of 175 sampled vineyards in Washington, and in 26% of these vineyards, </a:t>
            </a:r>
            <a:r>
              <a:rPr lang="en-US" sz="11600" i="1" dirty="0" smtClean="0">
                <a:latin typeface="Georgia" pitchFamily="18" charset="0"/>
                <a:cs typeface="Arial" pitchFamily="34" charset="0"/>
              </a:rPr>
              <a:t>M. </a:t>
            </a:r>
            <a:r>
              <a:rPr lang="en-US" sz="11600" i="1" dirty="0" err="1" smtClean="0">
                <a:latin typeface="Georgia" pitchFamily="18" charset="0"/>
                <a:cs typeface="Arial" pitchFamily="34" charset="0"/>
              </a:rPr>
              <a:t>hapla</a:t>
            </a:r>
            <a:r>
              <a:rPr lang="en-US" sz="11600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en-US" sz="11600" dirty="0" smtClean="0">
                <a:latin typeface="Georgia" pitchFamily="18" charset="0"/>
                <a:cs typeface="Arial" pitchFamily="34" charset="0"/>
              </a:rPr>
              <a:t>was above the theoretical threshold of 100 </a:t>
            </a:r>
            <a:r>
              <a:rPr lang="en-US" sz="11600" i="1" dirty="0" smtClean="0">
                <a:latin typeface="Georgia" pitchFamily="18" charset="0"/>
                <a:cs typeface="Arial" pitchFamily="34" charset="0"/>
              </a:rPr>
              <a:t>M. hapla</a:t>
            </a:r>
            <a:r>
              <a:rPr lang="en-US" sz="11600" dirty="0" smtClean="0">
                <a:latin typeface="Georgia" pitchFamily="18" charset="0"/>
                <a:cs typeface="Arial" pitchFamily="34" charset="0"/>
              </a:rPr>
              <a:t>/250 g soil. Therefore, the goal of this study was to better understand the host status of </a:t>
            </a:r>
            <a:r>
              <a:rPr lang="en-US" sz="11600" i="1" dirty="0" smtClean="0">
                <a:latin typeface="Georgia" pitchFamily="18" charset="0"/>
                <a:cs typeface="Arial" pitchFamily="34" charset="0"/>
              </a:rPr>
              <a:t>V. </a:t>
            </a:r>
            <a:r>
              <a:rPr lang="en-US" sz="11600" i="1" dirty="0" err="1" smtClean="0">
                <a:latin typeface="Georgia" pitchFamily="18" charset="0"/>
                <a:cs typeface="Arial" pitchFamily="34" charset="0"/>
              </a:rPr>
              <a:t>vinifera</a:t>
            </a:r>
            <a:r>
              <a:rPr lang="en-US" sz="11600" dirty="0" smtClean="0">
                <a:latin typeface="Georgia" pitchFamily="18" charset="0"/>
                <a:cs typeface="Arial" pitchFamily="34" charset="0"/>
              </a:rPr>
              <a:t> own-rooted varieties and clones commonly grown in Washington vineyards to </a:t>
            </a:r>
            <a:r>
              <a:rPr lang="en-US" sz="11600" i="1" dirty="0" smtClean="0">
                <a:latin typeface="Georgia" pitchFamily="18" charset="0"/>
                <a:cs typeface="Arial" pitchFamily="34" charset="0"/>
              </a:rPr>
              <a:t>M. hapla</a:t>
            </a:r>
            <a:r>
              <a:rPr lang="en-US" sz="11600" dirty="0" smtClean="0">
                <a:latin typeface="Georgia" pitchFamily="18" charset="0"/>
                <a:cs typeface="Arial" pitchFamily="34" charset="0"/>
              </a:rPr>
              <a:t>. In addition, the host status of several rootstocks to </a:t>
            </a:r>
            <a:r>
              <a:rPr lang="en-US" sz="11600" i="1" dirty="0" smtClean="0">
                <a:latin typeface="Georgia" pitchFamily="18" charset="0"/>
                <a:cs typeface="Arial" pitchFamily="34" charset="0"/>
              </a:rPr>
              <a:t>M. hapla</a:t>
            </a:r>
            <a:r>
              <a:rPr lang="en-US" sz="11600" dirty="0" smtClean="0">
                <a:latin typeface="Georgia" pitchFamily="18" charset="0"/>
                <a:cs typeface="Arial" pitchFamily="34" charset="0"/>
              </a:rPr>
              <a:t> were evaluated.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763998" y="28651200"/>
            <a:ext cx="28041601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700" b="1" u="sng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Conclusions</a:t>
            </a:r>
            <a:endParaRPr lang="en-US" sz="2900" dirty="0" smtClean="0">
              <a:latin typeface="Georgia" pitchFamily="18" charset="0"/>
              <a:cs typeface="Arial" pitchFamily="34" charset="0"/>
            </a:endParaRPr>
          </a:p>
          <a:p>
            <a:r>
              <a:rPr lang="en-US" sz="2900" dirty="0" smtClean="0">
                <a:latin typeface="Georgia" pitchFamily="18" charset="0"/>
                <a:cs typeface="Arial" pitchFamily="34" charset="0"/>
              </a:rPr>
              <a:t>This research will provide Washington grape growers with the knowledge to select appropriate planting materials to minimize the impact of </a:t>
            </a:r>
            <a:r>
              <a:rPr lang="en-US" sz="2900" i="1" dirty="0" smtClean="0">
                <a:latin typeface="Georgia" pitchFamily="18" charset="0"/>
                <a:cs typeface="Arial" pitchFamily="34" charset="0"/>
              </a:rPr>
              <a:t>M. hapla</a:t>
            </a:r>
            <a:r>
              <a:rPr lang="en-US" sz="2900" dirty="0" smtClean="0">
                <a:latin typeface="Georgia" pitchFamily="18" charset="0"/>
                <a:cs typeface="Arial" pitchFamily="34" charset="0"/>
              </a:rPr>
              <a:t> on vine productivity. </a:t>
            </a:r>
            <a:r>
              <a:rPr lang="en-US" sz="2900" dirty="0" smtClean="0">
                <a:latin typeface="Georgia" pitchFamily="18" charset="0"/>
              </a:rPr>
              <a:t>With a RF value </a:t>
            </a:r>
            <a:r>
              <a:rPr lang="en-US" sz="2900" dirty="0">
                <a:latin typeface="Georgia" pitchFamily="18" charset="0"/>
              </a:rPr>
              <a:t>&gt;</a:t>
            </a:r>
            <a:r>
              <a:rPr lang="en-US" sz="2900" dirty="0" smtClean="0">
                <a:latin typeface="Georgia" pitchFamily="18" charset="0"/>
              </a:rPr>
              <a:t> 1.0 indicating a plant is a good host and a RF value &lt; 1.0 indicating a poor host, all of the most commonly planted varieties in Washington would be considered excellent hosts to </a:t>
            </a:r>
            <a:r>
              <a:rPr lang="en-US" sz="2900" i="1" dirty="0" smtClean="0">
                <a:latin typeface="Georgia" pitchFamily="18" charset="0"/>
              </a:rPr>
              <a:t>M. hapla. </a:t>
            </a:r>
            <a:r>
              <a:rPr lang="en-US" sz="2900" dirty="0" smtClean="0">
                <a:latin typeface="Georgia" pitchFamily="18" charset="0"/>
              </a:rPr>
              <a:t>However, the magnitude of host status difference between grape types shows that white varieties will support a much greater increase in </a:t>
            </a:r>
            <a:r>
              <a:rPr lang="en-US" sz="2900" i="1" dirty="0" smtClean="0">
                <a:latin typeface="Georgia" pitchFamily="18" charset="0"/>
              </a:rPr>
              <a:t>M. </a:t>
            </a:r>
            <a:r>
              <a:rPr lang="en-US" sz="2900" i="1" dirty="0" err="1" smtClean="0">
                <a:latin typeface="Georgia" pitchFamily="18" charset="0"/>
              </a:rPr>
              <a:t>hapla</a:t>
            </a:r>
            <a:r>
              <a:rPr lang="en-US" sz="2900" i="1" dirty="0" smtClean="0">
                <a:latin typeface="Georgia" pitchFamily="18" charset="0"/>
              </a:rPr>
              <a:t> </a:t>
            </a:r>
            <a:r>
              <a:rPr lang="en-US" sz="2900" dirty="0" smtClean="0">
                <a:latin typeface="Georgia" pitchFamily="18" charset="0"/>
              </a:rPr>
              <a:t>populations than red varieties. All of the screened rootstocks had RF values &lt; 1.0, indicating they are very poor hosts to </a:t>
            </a:r>
            <a:r>
              <a:rPr lang="en-US" sz="2900" i="1" dirty="0" smtClean="0">
                <a:latin typeface="Georgia" pitchFamily="18" charset="0"/>
              </a:rPr>
              <a:t>M. </a:t>
            </a:r>
            <a:r>
              <a:rPr lang="en-US" sz="2900" i="1" dirty="0" err="1" smtClean="0">
                <a:latin typeface="Georgia" pitchFamily="18" charset="0"/>
              </a:rPr>
              <a:t>hapla</a:t>
            </a:r>
            <a:r>
              <a:rPr lang="en-US" sz="2900" dirty="0" smtClean="0">
                <a:latin typeface="Georgia" pitchFamily="18" charset="0"/>
              </a:rPr>
              <a:t>. Therefore, i</a:t>
            </a:r>
            <a:r>
              <a:rPr lang="en-US" sz="2900" dirty="0" smtClean="0">
                <a:latin typeface="Georgia" pitchFamily="18" charset="0"/>
                <a:cs typeface="Arial" pitchFamily="34" charset="0"/>
              </a:rPr>
              <a:t>f Washington grape growers decide to use rootstocks, they have a range of available </a:t>
            </a:r>
            <a:r>
              <a:rPr lang="en-US" sz="2900" i="1" dirty="0" smtClean="0">
                <a:latin typeface="Georgia" pitchFamily="18" charset="0"/>
                <a:cs typeface="Arial" pitchFamily="34" charset="0"/>
              </a:rPr>
              <a:t>M. hapla </a:t>
            </a:r>
            <a:r>
              <a:rPr lang="en-US" sz="2900" dirty="0" smtClean="0">
                <a:latin typeface="Georgia" pitchFamily="18" charset="0"/>
                <a:cs typeface="Arial" pitchFamily="34" charset="0"/>
              </a:rPr>
              <a:t>resistant rootstocks to choose from. This research will help Washington grape growers select the correct grape variety and clone when planting </a:t>
            </a:r>
            <a:r>
              <a:rPr lang="en-US" sz="2900" dirty="0" smtClean="0">
                <a:latin typeface="Georgia" pitchFamily="18" charset="0"/>
                <a:cs typeface="Arial" pitchFamily="34" charset="0"/>
              </a:rPr>
              <a:t>into fields infected with </a:t>
            </a:r>
            <a:r>
              <a:rPr lang="en-US" sz="2900" i="1" dirty="0" smtClean="0">
                <a:latin typeface="Georgia" pitchFamily="18" charset="0"/>
                <a:cs typeface="Arial" pitchFamily="34" charset="0"/>
              </a:rPr>
              <a:t>M</a:t>
            </a:r>
            <a:r>
              <a:rPr lang="en-US" sz="2900" i="1" dirty="0" smtClean="0">
                <a:latin typeface="Georgia" pitchFamily="18" charset="0"/>
                <a:cs typeface="Arial" pitchFamily="34" charset="0"/>
              </a:rPr>
              <a:t>. </a:t>
            </a:r>
            <a:r>
              <a:rPr lang="en-US" sz="2900" i="1" dirty="0" err="1" smtClean="0">
                <a:latin typeface="Georgia" pitchFamily="18" charset="0"/>
                <a:cs typeface="Arial" pitchFamily="34" charset="0"/>
              </a:rPr>
              <a:t>hapla</a:t>
            </a:r>
            <a:r>
              <a:rPr lang="en-US" sz="2900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en-US" sz="2900" dirty="0" smtClean="0">
                <a:latin typeface="Georgia" pitchFamily="18" charset="0"/>
                <a:cs typeface="Arial" pitchFamily="34" charset="0"/>
              </a:rPr>
              <a:t>to slow population growth and </a:t>
            </a:r>
            <a:r>
              <a:rPr lang="en-US" sz="2900" dirty="0" smtClean="0">
                <a:latin typeface="Georgia" pitchFamily="18" charset="0"/>
                <a:cs typeface="Arial" pitchFamily="34" charset="0"/>
              </a:rPr>
              <a:t>potentially minimize damage. 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0" y="18810880"/>
            <a:ext cx="16383000" cy="12115800"/>
            <a:chOff x="-152400" y="18669000"/>
            <a:chExt cx="16383000" cy="12115800"/>
          </a:xfrm>
        </p:grpSpPr>
        <p:sp>
          <p:nvSpPr>
            <p:cNvPr id="16" name="Content Placeholder 4"/>
            <p:cNvSpPr txBox="1">
              <a:spLocks/>
            </p:cNvSpPr>
            <p:nvPr/>
          </p:nvSpPr>
          <p:spPr>
            <a:xfrm>
              <a:off x="-152400" y="18669000"/>
              <a:ext cx="16383000" cy="12115800"/>
            </a:xfrm>
            <a:prstGeom prst="rect">
              <a:avLst/>
            </a:prstGeom>
          </p:spPr>
          <p:txBody>
            <a:bodyPr vert="horz" lIns="501612" tIns="250806" rIns="501612" bIns="250806">
              <a:normAutofit fontScale="40000" lnSpcReduction="20000"/>
            </a:bodyPr>
            <a:lstStyle/>
            <a:p>
              <a:pPr marL="1755643" marR="0" lvl="0" indent="-1755643" algn="l" defTabSz="914400" rtl="0" eaLnBrk="1" fontAlgn="auto" latinLnBrk="0" hangingPunct="1">
                <a:lnSpc>
                  <a:spcPct val="100000"/>
                </a:lnSpc>
                <a:spcBef>
                  <a:spcPts val="3840"/>
                </a:spcBef>
                <a:spcAft>
                  <a:spcPts val="0"/>
                </a:spcAft>
                <a:buClr>
                  <a:schemeClr val="accent2"/>
                </a:buClr>
                <a:buSzPct val="60000"/>
                <a:buFont typeface="Wingdings"/>
                <a:buNone/>
                <a:tabLst/>
                <a:defRPr/>
              </a:pPr>
              <a:r>
                <a:rPr kumimoji="0" lang="en-US" sz="93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Georgia" pitchFamily="18" charset="0"/>
                  <a:cs typeface="Arial" pitchFamily="34" charset="0"/>
                </a:rPr>
                <a:t>Methods</a:t>
              </a:r>
            </a:p>
            <a:p>
              <a:pPr indent="-457200" defTabSz="914400">
                <a:lnSpc>
                  <a:spcPct val="120000"/>
                </a:lnSpc>
                <a:buClr>
                  <a:schemeClr val="accent2"/>
                </a:buClr>
                <a:buSzPct val="76000"/>
                <a:defRPr/>
              </a:pPr>
              <a:r>
                <a:rPr lang="en-US" sz="7100" i="1" dirty="0" smtClean="0">
                  <a:latin typeface="Georgia" pitchFamily="18" charset="0"/>
                  <a:cs typeface="Arial" pitchFamily="34" charset="0"/>
                </a:rPr>
                <a:t>V. </a:t>
              </a:r>
              <a:r>
                <a:rPr lang="en-US" sz="7100" i="1" dirty="0" err="1" smtClean="0">
                  <a:latin typeface="Georgia" pitchFamily="18" charset="0"/>
                  <a:cs typeface="Arial" pitchFamily="34" charset="0"/>
                </a:rPr>
                <a:t>vinfera</a:t>
              </a:r>
              <a:r>
                <a:rPr lang="en-US" sz="7100" i="1" dirty="0" smtClean="0">
                  <a:latin typeface="Georgia" pitchFamily="18" charset="0"/>
                  <a:cs typeface="Arial" pitchFamily="34" charset="0"/>
                </a:rPr>
                <a:t> </a:t>
              </a: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variety and clones evaluated were:	               </a:t>
              </a:r>
              <a:r>
                <a:rPr lang="en-US" sz="7100" i="1" dirty="0" err="1" smtClean="0">
                  <a:latin typeface="Georgia" pitchFamily="18" charset="0"/>
                  <a:cs typeface="Arial" pitchFamily="34" charset="0"/>
                </a:rPr>
                <a:t>Vitis</a:t>
              </a: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 rootstocks evaluated were:</a:t>
              </a:r>
            </a:p>
            <a:p>
              <a:pPr lvl="0" indent="-457200" defTabSz="914400">
                <a:lnSpc>
                  <a:spcPct val="120000"/>
                </a:lnSpc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Cabernet Sauvignon (CS) 02, 04, 06, and 21</a:t>
              </a:r>
            </a:p>
            <a:p>
              <a:pPr lvl="0" indent="-457200" defTabSz="914400">
                <a:lnSpc>
                  <a:spcPct val="120000"/>
                </a:lnSpc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Merlot (M) 03, 06, and 15</a:t>
              </a:r>
            </a:p>
            <a:p>
              <a:pPr lvl="0" indent="-457200" defTabSz="914400">
                <a:lnSpc>
                  <a:spcPct val="120000"/>
                </a:lnSpc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Shiraz (</a:t>
              </a:r>
              <a:r>
                <a:rPr lang="en-US" sz="7100" dirty="0" err="1" smtClean="0">
                  <a:latin typeface="Georgia" pitchFamily="18" charset="0"/>
                  <a:cs typeface="Arial" pitchFamily="34" charset="0"/>
                </a:rPr>
                <a:t>Sh</a:t>
              </a: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) 07, Syrah (S) 07, and Syrah Phelps</a:t>
              </a:r>
            </a:p>
            <a:p>
              <a:pPr lvl="0" indent="-457200" defTabSz="914400">
                <a:lnSpc>
                  <a:spcPct val="120000"/>
                </a:lnSpc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Chardonnay (CH) 06 and 15</a:t>
              </a:r>
            </a:p>
            <a:p>
              <a:pPr lvl="0" indent="-457200" defTabSz="914400">
                <a:lnSpc>
                  <a:spcPct val="120000"/>
                </a:lnSpc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Riesling (R) </a:t>
              </a:r>
              <a:r>
                <a:rPr lang="en-US" sz="7100" dirty="0" err="1" smtClean="0">
                  <a:latin typeface="Georgia" pitchFamily="18" charset="0"/>
                  <a:cs typeface="Arial" pitchFamily="34" charset="0"/>
                </a:rPr>
                <a:t>Neustad</a:t>
              </a: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 90, GM 198, and GM 239</a:t>
              </a:r>
            </a:p>
            <a:p>
              <a:pPr lvl="0" indent="-457200" defTabSz="914400">
                <a:lnSpc>
                  <a:spcPct val="120000"/>
                </a:lnSpc>
                <a:buClr>
                  <a:schemeClr val="accent2"/>
                </a:buClr>
                <a:buSzPct val="76000"/>
                <a:defRPr/>
              </a:pPr>
              <a:endParaRPr lang="en-US" sz="7100" dirty="0" smtClean="0">
                <a:latin typeface="Georgia" pitchFamily="18" charset="0"/>
                <a:cs typeface="Arial" pitchFamily="34" charset="0"/>
              </a:endParaRPr>
            </a:p>
            <a:p>
              <a:pPr marL="457200" lvl="0" indent="-457200" defTabSz="914400">
                <a:lnSpc>
                  <a:spcPct val="120000"/>
                </a:lnSpc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Dormant grape cuttings were grown in soilless media (Fig. 1) until rooted and then transplanted into steam pasteurized 1:1 </a:t>
              </a:r>
              <a:r>
                <a:rPr lang="en-US" sz="7100" dirty="0" err="1" smtClean="0">
                  <a:latin typeface="Georgia" pitchFamily="18" charset="0"/>
                  <a:cs typeface="Arial" pitchFamily="34" charset="0"/>
                </a:rPr>
                <a:t>sand:Willamette</a:t>
              </a: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 loam soil.</a:t>
              </a:r>
            </a:p>
            <a:p>
              <a:pPr marL="457200" lvl="0" indent="-457200" defTabSz="914400">
                <a:lnSpc>
                  <a:spcPct val="120000"/>
                </a:lnSpc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8 replications of each grapevine were arranged in a Randomized Block Design in the greenhouse.</a:t>
              </a:r>
            </a:p>
            <a:p>
              <a:pPr marL="457200" lvl="0" indent="-457200" defTabSz="914400">
                <a:lnSpc>
                  <a:spcPct val="120000"/>
                </a:lnSpc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Vines were single-</a:t>
              </a:r>
              <a:r>
                <a:rPr lang="en-US" sz="7100" dirty="0" err="1" smtClean="0">
                  <a:latin typeface="Georgia" pitchFamily="18" charset="0"/>
                  <a:cs typeface="Arial" pitchFamily="34" charset="0"/>
                </a:rPr>
                <a:t>shooted</a:t>
              </a: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 with their inflorescences removed and </a:t>
              </a:r>
              <a:r>
                <a:rPr lang="en-US" sz="7100" dirty="0" err="1" smtClean="0">
                  <a:latin typeface="Georgia" pitchFamily="18" charset="0"/>
                  <a:cs typeface="Arial" pitchFamily="34" charset="0"/>
                </a:rPr>
                <a:t>fertigated</a:t>
              </a: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 biweekly.</a:t>
              </a:r>
              <a:r>
                <a:rPr lang="en-US" sz="7100" dirty="0" smtClean="0">
                  <a:latin typeface="Georgia" pitchFamily="18" charset="0"/>
                </a:rPr>
                <a:t> </a:t>
              </a:r>
              <a:endParaRPr lang="en-US" sz="7100" dirty="0" smtClean="0">
                <a:latin typeface="Georgia" pitchFamily="18" charset="0"/>
                <a:cs typeface="Arial" pitchFamily="34" charset="0"/>
              </a:endParaRPr>
            </a:p>
            <a:p>
              <a:pPr marL="457200" lvl="0" indent="-457200" defTabSz="914400">
                <a:lnSpc>
                  <a:spcPct val="120000"/>
                </a:lnSpc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In June, each pot was inoculated with 9,000 </a:t>
              </a:r>
              <a:r>
                <a:rPr lang="en-US" sz="7100" i="1" dirty="0" smtClean="0">
                  <a:latin typeface="Georgia" pitchFamily="18" charset="0"/>
                  <a:cs typeface="Arial" pitchFamily="34" charset="0"/>
                </a:rPr>
                <a:t>M. hapla</a:t>
              </a: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 eggs/3.7 liter pot (Fig. 2).</a:t>
              </a:r>
            </a:p>
            <a:p>
              <a:pPr marL="457200" indent="-457200" defTabSz="914400">
                <a:lnSpc>
                  <a:spcPct val="120000"/>
                </a:lnSpc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At the termination of experiments, </a:t>
              </a:r>
              <a:r>
                <a:rPr lang="en-US" sz="7100" i="1" dirty="0" smtClean="0">
                  <a:latin typeface="Georgia" pitchFamily="18" charset="0"/>
                  <a:cs typeface="Arial" pitchFamily="34" charset="0"/>
                </a:rPr>
                <a:t>M. hapla </a:t>
              </a: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egg and J2 population densities/pot, shoot and root dry weights, and reproduction factors (RF = final nematode population density/initial nematode population density) were determined. </a:t>
              </a:r>
            </a:p>
            <a:p>
              <a:pPr marL="457200" lvl="0" indent="-457200" defTabSz="914400">
                <a:lnSpc>
                  <a:spcPct val="120000"/>
                </a:lnSpc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7100" i="1" dirty="0" smtClean="0">
                  <a:latin typeface="Georgia" pitchFamily="18" charset="0"/>
                  <a:cs typeface="Arial" pitchFamily="34" charset="0"/>
                </a:rPr>
                <a:t>M. hapla </a:t>
              </a: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eggs were extracted by shaking the roots free from soil (Fig. 3), gently rinsing the roots, placing the roots in a </a:t>
              </a:r>
              <a:r>
                <a:rPr lang="en-US" sz="7100" dirty="0" smtClean="0">
                  <a:latin typeface="Georgia" pitchFamily="18" charset="0"/>
                </a:rPr>
                <a:t>container with a 10% </a:t>
              </a:r>
              <a:r>
                <a:rPr lang="en-US" sz="7100" dirty="0" err="1" smtClean="0">
                  <a:latin typeface="Georgia" pitchFamily="18" charset="0"/>
                </a:rPr>
                <a:t>NaOCl</a:t>
              </a:r>
              <a:r>
                <a:rPr lang="en-US" sz="7100" dirty="0" smtClean="0">
                  <a:latin typeface="Georgia" pitchFamily="18" charset="0"/>
                </a:rPr>
                <a:t> solution and shaking them at 300 rpm for 3 min. The solution was then poured over a set of sieves </a:t>
              </a: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(Fig. 4)</a:t>
              </a:r>
              <a:r>
                <a:rPr lang="en-US" sz="7100" dirty="0" smtClean="0">
                  <a:latin typeface="Georgia" pitchFamily="18" charset="0"/>
                </a:rPr>
                <a:t>, with the eggs retained on the bottom 25 µm sieve (Fig. 5). Eggs from each plant were dyed with acid fuchsin, then counted on a compound microscope (Fig. 6).</a:t>
              </a:r>
            </a:p>
            <a:p>
              <a:pPr marL="457200" lvl="0" indent="-457200" defTabSz="914400">
                <a:lnSpc>
                  <a:spcPct val="120000"/>
                </a:lnSpc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J2 were extracted from soil using the </a:t>
              </a:r>
              <a:r>
                <a:rPr lang="en-US" sz="7100" dirty="0" err="1" smtClean="0">
                  <a:latin typeface="Georgia" pitchFamily="18" charset="0"/>
                </a:rPr>
                <a:t>Baermann</a:t>
              </a:r>
              <a:r>
                <a:rPr lang="en-US" sz="7100" dirty="0" smtClean="0">
                  <a:latin typeface="Georgia" pitchFamily="18" charset="0"/>
                </a:rPr>
                <a:t> funnel method (Fig. 7).</a:t>
              </a:r>
              <a:endParaRPr lang="en-US" sz="7100" dirty="0" smtClean="0">
                <a:latin typeface="Georgia" pitchFamily="18" charset="0"/>
                <a:cs typeface="Arial" pitchFamily="34" charset="0"/>
              </a:endParaRPr>
            </a:p>
            <a:p>
              <a:pPr marL="457200" lvl="0" indent="-457200" defTabSz="914400">
                <a:lnSpc>
                  <a:spcPct val="120000"/>
                </a:lnSpc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7100" dirty="0" smtClean="0">
                  <a:latin typeface="Georgia" pitchFamily="18" charset="0"/>
                  <a:cs typeface="Arial" pitchFamily="34" charset="0"/>
                </a:rPr>
                <a:t>Both experiments were conducted twice; the variety/clone experiment was replicated the summers of 2012 and 2013, and the rootstock experiments were replicated in two separate greenhouses in 2013.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839200" y="19735800"/>
              <a:ext cx="6248400" cy="2246769"/>
            </a:xfrm>
            <a:prstGeom prst="rect">
              <a:avLst/>
            </a:prstGeom>
          </p:spPr>
          <p:txBody>
            <a:bodyPr wrap="square" numCol="2">
              <a:spAutoFit/>
            </a:bodyPr>
            <a:lstStyle/>
            <a:p>
              <a:pPr lvl="0" indent="-457200" defTabSz="914400"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2800" dirty="0" smtClean="0">
                  <a:latin typeface="Georgia" pitchFamily="18" charset="0"/>
                  <a:cs typeface="Arial" pitchFamily="34" charset="0"/>
                </a:rPr>
                <a:t>Salt Creek</a:t>
              </a:r>
            </a:p>
            <a:p>
              <a:pPr lvl="0" indent="-457200" defTabSz="914400"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2800" dirty="0" smtClean="0">
                  <a:latin typeface="Georgia" pitchFamily="18" charset="0"/>
                  <a:cs typeface="Arial" pitchFamily="34" charset="0"/>
                </a:rPr>
                <a:t>Freedom</a:t>
              </a:r>
            </a:p>
            <a:p>
              <a:pPr lvl="0" indent="-457200" defTabSz="914400"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2800" dirty="0" smtClean="0">
                  <a:latin typeface="Georgia" pitchFamily="18" charset="0"/>
                  <a:cs typeface="Arial" pitchFamily="34" charset="0"/>
                </a:rPr>
                <a:t>Harmony</a:t>
              </a:r>
            </a:p>
            <a:p>
              <a:pPr lvl="0" indent="-457200" defTabSz="914400"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2800" dirty="0" smtClean="0">
                  <a:latin typeface="Georgia" pitchFamily="18" charset="0"/>
                  <a:cs typeface="Arial" pitchFamily="34" charset="0"/>
                </a:rPr>
                <a:t>St. George</a:t>
              </a:r>
            </a:p>
            <a:p>
              <a:pPr lvl="0" indent="-457200" defTabSz="914400"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2800" dirty="0" err="1" smtClean="0">
                  <a:latin typeface="Georgia" pitchFamily="18" charset="0"/>
                  <a:cs typeface="Arial" pitchFamily="34" charset="0"/>
                </a:rPr>
                <a:t>Riparia</a:t>
              </a:r>
              <a:r>
                <a:rPr lang="en-US" sz="2800" dirty="0" smtClean="0">
                  <a:latin typeface="Georgia" pitchFamily="18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Georgia" pitchFamily="18" charset="0"/>
                  <a:cs typeface="Arial" pitchFamily="34" charset="0"/>
                </a:rPr>
                <a:t>Gloire</a:t>
              </a:r>
              <a:endParaRPr lang="en-US" sz="2800" dirty="0" smtClean="0">
                <a:latin typeface="Georgia" pitchFamily="18" charset="0"/>
                <a:cs typeface="Arial" pitchFamily="34" charset="0"/>
              </a:endParaRPr>
            </a:p>
            <a:p>
              <a:pPr lvl="0" indent="-457200" defTabSz="914400"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2800" dirty="0" smtClean="0">
                  <a:latin typeface="Georgia" pitchFamily="18" charset="0"/>
                  <a:cs typeface="Arial" pitchFamily="34" charset="0"/>
                </a:rPr>
                <a:t>101-14</a:t>
              </a:r>
            </a:p>
            <a:p>
              <a:pPr lvl="0" indent="-457200" defTabSz="914400"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2800" dirty="0" smtClean="0">
                  <a:latin typeface="Georgia" pitchFamily="18" charset="0"/>
                  <a:cs typeface="Arial" pitchFamily="34" charset="0"/>
                </a:rPr>
                <a:t>3309C</a:t>
              </a:r>
            </a:p>
            <a:p>
              <a:pPr lvl="0" indent="-457200" defTabSz="914400"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2800" dirty="0" smtClean="0">
                  <a:latin typeface="Georgia" pitchFamily="18" charset="0"/>
                  <a:cs typeface="Arial" pitchFamily="34" charset="0"/>
                </a:rPr>
                <a:t>110R</a:t>
              </a:r>
            </a:p>
            <a:p>
              <a:pPr lvl="0" indent="-457200" defTabSz="914400">
                <a:buClr>
                  <a:schemeClr val="accent2"/>
                </a:buClr>
                <a:buSzPct val="76000"/>
                <a:buFont typeface="Wingdings" pitchFamily="2" charset="2"/>
                <a:buChar char="v"/>
                <a:defRPr/>
              </a:pPr>
              <a:r>
                <a:rPr lang="en-US" sz="2800" dirty="0" smtClean="0">
                  <a:latin typeface="Georgia" pitchFamily="18" charset="0"/>
                  <a:cs typeface="Arial" pitchFamily="34" charset="0"/>
                </a:rPr>
                <a:t>420A</a:t>
              </a:r>
            </a:p>
          </p:txBody>
        </p:sp>
      </p:grp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595604"/>
              </p:ext>
            </p:extLst>
          </p:nvPr>
        </p:nvGraphicFramePr>
        <p:xfrm>
          <a:off x="18592800" y="22764000"/>
          <a:ext cx="8382000" cy="4184725"/>
        </p:xfrm>
        <a:graphic>
          <a:graphicData uri="http://schemas.openxmlformats.org/drawingml/2006/table">
            <a:tbl>
              <a:tblPr/>
              <a:tblGrid>
                <a:gridCol w="3193142"/>
                <a:gridCol w="2394858"/>
                <a:gridCol w="2794000"/>
              </a:tblGrid>
              <a:tr h="806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Variety/Type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 i="1" dirty="0">
                          <a:latin typeface="Georgia" pitchFamily="18" charset="0"/>
                          <a:ea typeface="Calibri"/>
                          <a:cs typeface="Times New Roman"/>
                        </a:rPr>
                        <a:t>M. </a:t>
                      </a:r>
                      <a:r>
                        <a:rPr lang="en-US" sz="2300" b="1" i="1" dirty="0" err="1">
                          <a:latin typeface="Georgia" pitchFamily="18" charset="0"/>
                          <a:ea typeface="Calibri"/>
                          <a:cs typeface="Times New Roman"/>
                        </a:rPr>
                        <a:t>hapla</a:t>
                      </a:r>
                      <a:r>
                        <a:rPr lang="en-US" sz="23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b="1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eggs/g </a:t>
                      </a:r>
                      <a:r>
                        <a:rPr lang="en-US" sz="2300" b="1" dirty="0" err="1" smtClean="0">
                          <a:latin typeface="Georgia" pitchFamily="18" charset="0"/>
                          <a:ea typeface="Calibri"/>
                          <a:cs typeface="Times New Roman"/>
                        </a:rPr>
                        <a:t>root</a:t>
                      </a:r>
                      <a:r>
                        <a:rPr lang="en-US" sz="2300" b="1" baseline="30000" dirty="0" err="1" smtClean="0">
                          <a:latin typeface="Georgia" pitchFamily="18" charset="0"/>
                          <a:ea typeface="Calibri"/>
                          <a:cs typeface="Times New Roman"/>
                        </a:rPr>
                        <a:t>b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latin typeface="Georgia" pitchFamily="18" charset="0"/>
                          <a:ea typeface="Calibri"/>
                          <a:cs typeface="Times New Roman"/>
                        </a:rPr>
                        <a:t>Reproduction </a:t>
                      </a:r>
                      <a:r>
                        <a:rPr lang="en-US" sz="2300" b="1" dirty="0" err="1" smtClean="0">
                          <a:latin typeface="Georgia" pitchFamily="18" charset="0"/>
                          <a:ea typeface="Calibri"/>
                          <a:cs typeface="Times New Roman"/>
                        </a:rPr>
                        <a:t>factor</a:t>
                      </a:r>
                      <a:r>
                        <a:rPr lang="en-US" sz="2300" b="1" baseline="30000" dirty="0" err="1" smtClean="0">
                          <a:latin typeface="Georgia" pitchFamily="18" charset="0"/>
                          <a:ea typeface="Calibri"/>
                          <a:cs typeface="Times New Roman"/>
                        </a:rPr>
                        <a:t>bc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Chardonnay 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Georgia" pitchFamily="18" charset="0"/>
                          <a:ea typeface="Calibri"/>
                          <a:cs typeface="Times New Roman"/>
                        </a:rPr>
                        <a:t>46,894 </a:t>
                      </a:r>
                      <a:r>
                        <a:rPr lang="en-US" sz="2300" dirty="0" err="1">
                          <a:latin typeface="Georgia" pitchFamily="18" charset="0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300" baseline="30000" dirty="0" err="1">
                          <a:latin typeface="Georgia" pitchFamily="18" charset="0"/>
                          <a:ea typeface="Calibri"/>
                          <a:cs typeface="Times New Roman"/>
                        </a:rPr>
                        <a:t>a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Georgia" pitchFamily="18" charset="0"/>
                          <a:ea typeface="Calibri"/>
                          <a:cs typeface="Times New Roman"/>
                        </a:rPr>
                        <a:t>45.1 </a:t>
                      </a:r>
                      <a:r>
                        <a:rPr lang="en-US" sz="2300" dirty="0" err="1" smtClean="0">
                          <a:latin typeface="Georgia" pitchFamily="18" charset="0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300" baseline="30000" dirty="0" err="1" smtClean="0">
                          <a:latin typeface="Georgia" pitchFamily="18" charset="0"/>
                          <a:ea typeface="Calibri"/>
                          <a:cs typeface="Times New Roman"/>
                        </a:rPr>
                        <a:t>a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3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Riesling 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Georgia" pitchFamily="18" charset="0"/>
                          <a:ea typeface="Calibri"/>
                          <a:cs typeface="Times New Roman"/>
                        </a:rPr>
                        <a:t>30,566 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Georgia" pitchFamily="18" charset="0"/>
                          <a:ea typeface="Calibri"/>
                          <a:cs typeface="Times New Roman"/>
                        </a:rPr>
                        <a:t>27.6 </a:t>
                      </a:r>
                      <a:r>
                        <a:rPr lang="en-US" sz="23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b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3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Cabernet Sauvignon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Georgia" pitchFamily="18" charset="0"/>
                          <a:ea typeface="Calibri"/>
                          <a:cs typeface="Times New Roman"/>
                        </a:rPr>
                        <a:t>13,015 </a:t>
                      </a:r>
                      <a:r>
                        <a:rPr lang="en-US" sz="2300" dirty="0" err="1">
                          <a:latin typeface="Georgia" pitchFamily="18" charset="0"/>
                          <a:ea typeface="Calibri"/>
                          <a:cs typeface="Times New Roman"/>
                        </a:rPr>
                        <a:t>bc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Georgia" pitchFamily="18" charset="0"/>
                          <a:ea typeface="Calibri"/>
                          <a:cs typeface="Times New Roman"/>
                        </a:rPr>
                        <a:t>18.2 </a:t>
                      </a:r>
                      <a:r>
                        <a:rPr lang="en-US" sz="2300" dirty="0" err="1" smtClean="0">
                          <a:latin typeface="Georgia" pitchFamily="18" charset="0"/>
                          <a:ea typeface="Calibri"/>
                          <a:cs typeface="Times New Roman"/>
                        </a:rPr>
                        <a:t>bc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3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Syrah 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Georgia" pitchFamily="18" charset="0"/>
                          <a:ea typeface="Calibri"/>
                          <a:cs typeface="Times New Roman"/>
                        </a:rPr>
                        <a:t>9,772 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Georgia" pitchFamily="18" charset="0"/>
                          <a:ea typeface="Calibri"/>
                          <a:cs typeface="Times New Roman"/>
                        </a:rPr>
                        <a:t>7.9 </a:t>
                      </a:r>
                      <a:r>
                        <a:rPr lang="en-US" sz="23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c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2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Merlot 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latin typeface="Georgia" pitchFamily="18" charset="0"/>
                          <a:ea typeface="Calibri"/>
                          <a:cs typeface="Times New Roman"/>
                        </a:rPr>
                        <a:t>6,856 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latin typeface="Georgia" pitchFamily="18" charset="0"/>
                          <a:ea typeface="Calibri"/>
                          <a:cs typeface="Times New Roman"/>
                        </a:rPr>
                        <a:t>9.5 </a:t>
                      </a:r>
                      <a:r>
                        <a:rPr lang="en-US" sz="23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c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5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White </a:t>
                      </a:r>
                      <a:endParaRPr lang="en-US" sz="23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DB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 dirty="0" smtClean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38,730 </a:t>
                      </a:r>
                      <a:r>
                        <a:rPr lang="en-US" sz="2300" dirty="0" err="1">
                          <a:latin typeface="Georgia" pitchFamily="18" charset="0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300" baseline="30000" dirty="0" err="1">
                          <a:latin typeface="Georgia" pitchFamily="18" charset="0"/>
                          <a:ea typeface="Calibri"/>
                          <a:cs typeface="Times New Roman"/>
                        </a:rPr>
                        <a:t>a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DB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 dirty="0" smtClean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34.6 </a:t>
                      </a:r>
                      <a:r>
                        <a:rPr lang="en-US" sz="2300" dirty="0" err="1" smtClean="0">
                          <a:latin typeface="Georgia" pitchFamily="18" charset="0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300" baseline="30000" dirty="0" err="1" smtClean="0">
                          <a:latin typeface="Georgia" pitchFamily="18" charset="0"/>
                          <a:ea typeface="Calibri"/>
                          <a:cs typeface="Times New Roman"/>
                        </a:rPr>
                        <a:t>a</a:t>
                      </a:r>
                      <a:endParaRPr lang="en-US" sz="23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DBF9F"/>
                    </a:solidFill>
                  </a:tcPr>
                </a:tc>
              </a:tr>
              <a:tr h="403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solidFill>
                            <a:srgbClr val="00000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Red </a:t>
                      </a:r>
                      <a:endParaRPr lang="en-US" sz="2300" dirty="0">
                        <a:solidFill>
                          <a:schemeClr val="tx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>
                          <a:latin typeface="Georgia" pitchFamily="18" charset="0"/>
                          <a:ea typeface="Calibri"/>
                          <a:cs typeface="Times New Roman"/>
                        </a:rPr>
                        <a:t>9,881 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F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 smtClean="0">
                          <a:latin typeface="Georgia" pitchFamily="18" charset="0"/>
                          <a:ea typeface="Calibri"/>
                          <a:cs typeface="Times New Roman"/>
                        </a:rPr>
                        <a:t>12.5 </a:t>
                      </a:r>
                      <a:r>
                        <a:rPr lang="en-US" sz="2300" dirty="0">
                          <a:latin typeface="Georgia" pitchFamily="18" charset="0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F9F"/>
                    </a:solidFill>
                  </a:tcPr>
                </a:tc>
              </a:tr>
            </a:tbl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7754600" y="26898600"/>
            <a:ext cx="10287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Values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are the means of eight observations.  Means followed by the same letter are not significantly different according to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Tukey’s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honestly significant difference test (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&gt; 0.05).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Nematode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data was log</a:t>
            </a:r>
            <a:r>
              <a:rPr kumimoji="0" 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transformed prior to analysis;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nontransformed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means are presented.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1800" dirty="0" err="1">
                <a:latin typeface="Georgia" pitchFamily="18" charset="0"/>
                <a:ea typeface="Calibri" pitchFamily="34" charset="0"/>
                <a:cs typeface="Times New Roman" pitchFamily="18" charset="0"/>
              </a:rPr>
              <a:t>Reproduction</a:t>
            </a:r>
            <a:r>
              <a:rPr lang="en-US" sz="1800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factor calculated as final nematode population density/initial nematode population density.</a:t>
            </a:r>
            <a:endParaRPr lang="en-US" sz="1800" dirty="0">
              <a:latin typeface="Georgi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108127" y="7842531"/>
            <a:ext cx="3446073" cy="3206469"/>
            <a:chOff x="11108127" y="7419141"/>
            <a:chExt cx="3446073" cy="3206469"/>
          </a:xfrm>
        </p:grpSpPr>
        <p:grpSp>
          <p:nvGrpSpPr>
            <p:cNvPr id="56" name="Group 55"/>
            <p:cNvGrpSpPr/>
            <p:nvPr/>
          </p:nvGrpSpPr>
          <p:grpSpPr>
            <a:xfrm>
              <a:off x="11108127" y="7419141"/>
              <a:ext cx="3428999" cy="3200400"/>
              <a:chOff x="41605589" y="25679400"/>
              <a:chExt cx="4114411" cy="413986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1605589" y="25679400"/>
                <a:ext cx="4114411" cy="4139866"/>
                <a:chOff x="30632402" y="30033455"/>
                <a:chExt cx="3179800" cy="2884939"/>
              </a:xfrm>
            </p:grpSpPr>
            <p:graphicFrame>
              <p:nvGraphicFramePr>
                <p:cNvPr id="18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62031766"/>
                    </p:ext>
                  </p:extLst>
                </p:nvPr>
              </p:nvGraphicFramePr>
              <p:xfrm>
                <a:off x="30632402" y="30043842"/>
                <a:ext cx="3124200" cy="287455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2" name="Image" r:id="rId3" imgW="4765267" imgH="3507236" progId="">
                        <p:embed/>
                      </p:oleObj>
                    </mc:Choice>
                    <mc:Fallback>
                      <p:oleObj name="Image" r:id="rId3" imgW="4765267" imgH="3507236" progId="">
                        <p:embed/>
                        <p:pic>
                          <p:nvPicPr>
                            <p:cNvPr id="0" name="Picture 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632402" y="30043842"/>
                              <a:ext cx="3124200" cy="287455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9" name="TextBox 18"/>
                <p:cNvSpPr txBox="1"/>
                <p:nvPr/>
              </p:nvSpPr>
              <p:spPr>
                <a:xfrm>
                  <a:off x="32634687" y="30935948"/>
                  <a:ext cx="1177515" cy="279827"/>
                </a:xfrm>
                <a:prstGeom prst="rect">
                  <a:avLst/>
                </a:prstGeom>
                <a:noFill/>
              </p:spPr>
              <p:txBody>
                <a:bodyPr wrap="square" lIns="16666" tIns="8333" rIns="16666" bIns="8333" rtlCol="0">
                  <a:spAutoFit/>
                </a:bodyPr>
                <a:lstStyle/>
                <a:p>
                  <a:r>
                    <a:rPr lang="en-US" sz="25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Female</a:t>
                  </a:r>
                  <a:endParaRPr lang="en-US" sz="25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flipH="1">
                  <a:off x="32537400" y="31242000"/>
                  <a:ext cx="359299" cy="96131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31955823" y="30033455"/>
                  <a:ext cx="1738901" cy="8323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27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Northern </a:t>
                  </a:r>
                  <a:br>
                    <a:rPr lang="en-US" sz="27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</a:br>
                  <a:r>
                    <a:rPr lang="en-US" sz="2700" dirty="0" smtClean="0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root-knot </a:t>
                  </a:r>
                  <a:endParaRPr lang="en-US" sz="27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cxnSp>
            <p:nvCxnSpPr>
              <p:cNvPr id="26" name="Straight Arrow Connector 25"/>
              <p:cNvCxnSpPr/>
              <p:nvPr/>
            </p:nvCxnSpPr>
            <p:spPr>
              <a:xfrm flipV="1">
                <a:off x="43040794" y="28961360"/>
                <a:ext cx="422589" cy="31925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42062745" y="29030720"/>
                <a:ext cx="990600" cy="401549"/>
              </a:xfrm>
              <a:prstGeom prst="rect">
                <a:avLst/>
              </a:prstGeom>
              <a:noFill/>
            </p:spPr>
            <p:txBody>
              <a:bodyPr wrap="square" lIns="16666" tIns="8333" rIns="16666" bIns="8333" rtlCol="0">
                <a:spAutoFit/>
              </a:bodyPr>
              <a:lstStyle/>
              <a:p>
                <a:r>
                  <a:rPr lang="en-US" sz="25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Root</a:t>
                </a:r>
                <a:endParaRPr lang="en-US" sz="25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13103675" y="10317833"/>
              <a:ext cx="14505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/>
                <a:t>JB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Ristaino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NCSU</a:t>
              </a:r>
              <a:endParaRPr lang="en-US" sz="14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81000" y="30450411"/>
            <a:ext cx="2362200" cy="1989579"/>
            <a:chOff x="14401800" y="23393400"/>
            <a:chExt cx="2180617" cy="1760979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01800" y="23393400"/>
              <a:ext cx="2180617" cy="176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5" name="Rectangle 64"/>
            <p:cNvSpPr/>
            <p:nvPr/>
          </p:nvSpPr>
          <p:spPr>
            <a:xfrm>
              <a:off x="14401800" y="23393400"/>
              <a:ext cx="799378" cy="28603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500" dirty="0" smtClean="0">
                  <a:latin typeface="Georgia" pitchFamily="18" charset="0"/>
                </a:rPr>
                <a:t>Figure 1</a:t>
              </a:r>
              <a:endParaRPr lang="en-US" sz="15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850729" y="30450021"/>
            <a:ext cx="2057400" cy="1990359"/>
            <a:chOff x="2819400" y="30385436"/>
            <a:chExt cx="2057400" cy="1990359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4829" y="30403800"/>
              <a:ext cx="1981971" cy="1971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" name="Rectangle 67"/>
            <p:cNvSpPr/>
            <p:nvPr/>
          </p:nvSpPr>
          <p:spPr>
            <a:xfrm>
              <a:off x="2819400" y="30385436"/>
              <a:ext cx="889987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500" dirty="0" smtClean="0">
                  <a:latin typeface="Georgia" pitchFamily="18" charset="0"/>
                </a:rPr>
                <a:t>Figure 2</a:t>
              </a:r>
              <a:endParaRPr lang="en-US" sz="15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015658" y="30378401"/>
            <a:ext cx="1752600" cy="2133599"/>
            <a:chOff x="5029200" y="30327601"/>
            <a:chExt cx="1752600" cy="2133599"/>
          </a:xfrm>
        </p:grpSpPr>
        <p:pic>
          <p:nvPicPr>
            <p:cNvPr id="53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72198" y="30355540"/>
              <a:ext cx="1709602" cy="2105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9" name="Rectangle 68"/>
            <p:cNvSpPr/>
            <p:nvPr/>
          </p:nvSpPr>
          <p:spPr>
            <a:xfrm>
              <a:off x="5029200" y="30327601"/>
              <a:ext cx="888385" cy="3231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500" dirty="0" smtClean="0">
                  <a:latin typeface="Georgia" pitchFamily="18" charset="0"/>
                </a:rPr>
                <a:t>Figure 3</a:t>
              </a:r>
              <a:endParaRPr lang="en-US" sz="15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890573" y="30517160"/>
            <a:ext cx="3129861" cy="1856080"/>
            <a:chOff x="8894929" y="30403800"/>
            <a:chExt cx="3129861" cy="1627475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930220" y="30403811"/>
              <a:ext cx="3094570" cy="1627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Rectangle 70"/>
            <p:cNvSpPr/>
            <p:nvPr/>
          </p:nvSpPr>
          <p:spPr>
            <a:xfrm>
              <a:off x="8894929" y="30403800"/>
              <a:ext cx="883575" cy="2833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500" dirty="0" smtClean="0">
                  <a:latin typeface="Georgia" pitchFamily="18" charset="0"/>
                </a:rPr>
                <a:t>Figure 5</a:t>
              </a:r>
              <a:endParaRPr lang="en-US" sz="15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4273356" y="30276800"/>
            <a:ext cx="1804844" cy="2336800"/>
            <a:chOff x="14325600" y="30175200"/>
            <a:chExt cx="1804844" cy="23368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377844" y="30175200"/>
              <a:ext cx="1752600" cy="233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" name="Rectangle 71"/>
            <p:cNvSpPr/>
            <p:nvPr/>
          </p:nvSpPr>
          <p:spPr>
            <a:xfrm>
              <a:off x="14325600" y="30175201"/>
              <a:ext cx="878767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500" dirty="0" smtClean="0">
                  <a:latin typeface="Georgia" pitchFamily="18" charset="0"/>
                </a:rPr>
                <a:t>Figure 7</a:t>
              </a:r>
              <a:endParaRPr lang="en-US" sz="15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2127963" y="30476826"/>
            <a:ext cx="2037861" cy="1936749"/>
            <a:chOff x="12267044" y="30251400"/>
            <a:chExt cx="1846519" cy="1790699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268200" y="30251400"/>
              <a:ext cx="1845363" cy="179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3" name="Rectangle 72"/>
            <p:cNvSpPr/>
            <p:nvPr/>
          </p:nvSpPr>
          <p:spPr>
            <a:xfrm>
              <a:off x="12267044" y="30251401"/>
              <a:ext cx="891591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500" dirty="0" smtClean="0">
                  <a:latin typeface="Georgia" pitchFamily="18" charset="0"/>
                </a:rPr>
                <a:t>Figure 6</a:t>
              </a:r>
              <a:endParaRPr lang="en-US" sz="15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692952" y="11271838"/>
            <a:ext cx="4318448" cy="3093840"/>
            <a:chOff x="10744200" y="11430000"/>
            <a:chExt cx="4318448" cy="3093840"/>
          </a:xfrm>
        </p:grpSpPr>
        <p:grpSp>
          <p:nvGrpSpPr>
            <p:cNvPr id="33" name="Group 32"/>
            <p:cNvGrpSpPr/>
            <p:nvPr/>
          </p:nvGrpSpPr>
          <p:grpSpPr>
            <a:xfrm>
              <a:off x="10744200" y="11430000"/>
              <a:ext cx="4318448" cy="3093840"/>
              <a:chOff x="10760015" y="11734800"/>
              <a:chExt cx="4858254" cy="363526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0760015" y="11734800"/>
                <a:ext cx="4800600" cy="3581400"/>
                <a:chOff x="20448712" y="17754600"/>
                <a:chExt cx="8229600" cy="6172200"/>
              </a:xfrm>
            </p:grpSpPr>
            <p:pic>
              <p:nvPicPr>
                <p:cNvPr id="3" name="Picture 4" descr="http://nematology.umd.edu/images/eis143.jp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20448712" y="17754600"/>
                  <a:ext cx="8229600" cy="6172200"/>
                </a:xfrm>
                <a:prstGeom prst="rect">
                  <a:avLst/>
                </a:prstGeom>
                <a:noFill/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21096157" y="17908907"/>
                  <a:ext cx="2879527" cy="813137"/>
                </a:xfrm>
                <a:prstGeom prst="rect">
                  <a:avLst/>
                </a:prstGeom>
                <a:noFill/>
              </p:spPr>
              <p:txBody>
                <a:bodyPr wrap="square" lIns="16666" tIns="8333" rIns="16666" bIns="8333" rtlCol="0">
                  <a:spAutoFit/>
                </a:bodyPr>
                <a:lstStyle/>
                <a:p>
                  <a:r>
                    <a:rPr lang="en-US" sz="2500" dirty="0" smtClean="0">
                      <a:solidFill>
                        <a:schemeClr val="bg1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Infected</a:t>
                  </a:r>
                  <a:endParaRPr lang="en-US" sz="2500" dirty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5278410" y="17908905"/>
                  <a:ext cx="2868829" cy="813137"/>
                </a:xfrm>
                <a:prstGeom prst="rect">
                  <a:avLst/>
                </a:prstGeom>
                <a:noFill/>
              </p:spPr>
              <p:txBody>
                <a:bodyPr wrap="square" lIns="16666" tIns="8333" rIns="16666" bIns="8333" rtlCol="0">
                  <a:spAutoFit/>
                </a:bodyPr>
                <a:lstStyle/>
                <a:p>
                  <a:r>
                    <a:rPr lang="en-US" sz="2500" dirty="0" smtClean="0">
                      <a:solidFill>
                        <a:schemeClr val="bg1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Healthy</a:t>
                  </a:r>
                  <a:endParaRPr lang="en-US" sz="2500" dirty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13883491" y="15008424"/>
                <a:ext cx="1734778" cy="361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S. </a:t>
                </a:r>
                <a:r>
                  <a:rPr lang="en-US" sz="1400" dirty="0" err="1" smtClean="0">
                    <a:solidFill>
                      <a:schemeClr val="bg1"/>
                    </a:solidFill>
                  </a:rPr>
                  <a:t>Sardanelli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1400" dirty="0" err="1" smtClean="0">
                    <a:solidFill>
                      <a:schemeClr val="bg1"/>
                    </a:solidFill>
                  </a:rPr>
                  <a:t>UMD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0820400" y="14076451"/>
              <a:ext cx="2057400" cy="401549"/>
            </a:xfrm>
            <a:prstGeom prst="rect">
              <a:avLst/>
            </a:prstGeom>
            <a:noFill/>
          </p:spPr>
          <p:txBody>
            <a:bodyPr wrap="square" lIns="16666" tIns="8333" rIns="16666" bIns="8333" rtlCol="0">
              <a:spAutoFit/>
            </a:bodyPr>
            <a:lstStyle/>
            <a:p>
              <a:r>
                <a:rPr lang="en-US" sz="25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Tomato Roots</a:t>
              </a:r>
              <a:endParaRPr lang="en-US" sz="25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6110"/>
              </p:ext>
            </p:extLst>
          </p:nvPr>
        </p:nvGraphicFramePr>
        <p:xfrm>
          <a:off x="33985200" y="19021706"/>
          <a:ext cx="8822622" cy="5181595"/>
        </p:xfrm>
        <a:graphic>
          <a:graphicData uri="http://schemas.openxmlformats.org/drawingml/2006/table">
            <a:tbl>
              <a:tblPr/>
              <a:tblGrid>
                <a:gridCol w="3138818"/>
                <a:gridCol w="2897714"/>
                <a:gridCol w="2786090"/>
              </a:tblGrid>
              <a:tr h="8548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1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Grape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C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1" i="1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M. hapla </a:t>
                      </a:r>
                      <a:r>
                        <a:rPr lang="en-US" sz="2500" b="1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eggs/g </a:t>
                      </a:r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of </a:t>
                      </a:r>
                      <a:r>
                        <a:rPr lang="en-US" sz="2500" b="1" i="0" u="none" strike="noStrike" dirty="0" err="1" smtClean="0">
                          <a:solidFill>
                            <a:srgbClr val="000000"/>
                          </a:solidFill>
                          <a:latin typeface="Georgia"/>
                        </a:rPr>
                        <a:t>root</a:t>
                      </a:r>
                      <a:r>
                        <a:rPr lang="en-US" sz="2500" b="1" i="0" u="none" strike="noStrike" baseline="30000" dirty="0" err="1" smtClean="0">
                          <a:solidFill>
                            <a:srgbClr val="000000"/>
                          </a:solidFill>
                          <a:latin typeface="Georgia"/>
                        </a:rPr>
                        <a:t>b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C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Reproduction </a:t>
                      </a:r>
                      <a:r>
                        <a:rPr lang="en-US" sz="2500" b="1" i="0" u="none" strike="noStrike" dirty="0" err="1" smtClean="0">
                          <a:solidFill>
                            <a:srgbClr val="000000"/>
                          </a:solidFill>
                          <a:latin typeface="Georgia"/>
                        </a:rPr>
                        <a:t>factor</a:t>
                      </a:r>
                      <a:r>
                        <a:rPr lang="en-US" sz="2500" b="1" i="0" u="none" strike="noStrike" baseline="30000" dirty="0" err="1" smtClean="0">
                          <a:solidFill>
                            <a:srgbClr val="000000"/>
                          </a:solidFill>
                          <a:latin typeface="Georgia"/>
                        </a:rPr>
                        <a:t>bc</a:t>
                      </a:r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 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C8F8"/>
                    </a:solidFill>
                  </a:tcPr>
                </a:tc>
              </a:tr>
              <a:tr h="4326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Salt Creek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21 </a:t>
                      </a:r>
                      <a:r>
                        <a:rPr lang="en-US" sz="2500" b="0" i="0" u="none" strike="noStrike" dirty="0" err="1" smtClean="0">
                          <a:solidFill>
                            <a:srgbClr val="000000"/>
                          </a:solidFill>
                          <a:latin typeface="Georgia"/>
                        </a:rPr>
                        <a:t>b</a:t>
                      </a:r>
                      <a:r>
                        <a:rPr lang="en-US" sz="2500" b="0" i="0" u="none" strike="noStrike" baseline="30000" dirty="0" err="1" smtClean="0">
                          <a:solidFill>
                            <a:srgbClr val="000000"/>
                          </a:solidFill>
                          <a:latin typeface="Georgia"/>
                        </a:rPr>
                        <a:t>a</a:t>
                      </a:r>
                      <a:endParaRPr lang="en-US" sz="2500" b="0" i="0" u="none" strike="noStrike" baseline="30000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0.0 </a:t>
                      </a:r>
                      <a:r>
                        <a:rPr lang="en-US" sz="2500" b="0" i="0" u="none" strike="noStrike" dirty="0" err="1" smtClean="0">
                          <a:solidFill>
                            <a:srgbClr val="000000"/>
                          </a:solidFill>
                          <a:latin typeface="Georgia"/>
                        </a:rPr>
                        <a:t>b</a:t>
                      </a:r>
                      <a:r>
                        <a:rPr lang="en-US" sz="2500" b="0" i="0" u="none" strike="noStrike" baseline="30000" dirty="0" err="1" smtClean="0">
                          <a:solidFill>
                            <a:srgbClr val="000000"/>
                          </a:solidFill>
                          <a:latin typeface="Georgia"/>
                        </a:rPr>
                        <a:t>a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</a:tr>
              <a:tr h="4326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Freedom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18 b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0.0 b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</a:tr>
              <a:tr h="4326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Harmony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12 b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0.0 b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</a:tr>
              <a:tr h="4326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St. George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8 b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0.0 b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</a:tr>
              <a:tr h="4326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Riparia Gloire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470 b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0.6 b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</a:tr>
              <a:tr h="4326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101-14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547 b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0.6 b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</a:tr>
              <a:tr h="4326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3309C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13 b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0.0 b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</a:tr>
              <a:tr h="4326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110R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17 b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0.0 b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</a:tr>
              <a:tr h="4326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latin typeface="Georgia"/>
                        </a:rPr>
                        <a:t>420A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14 b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0.0 b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</a:tr>
              <a:tr h="43267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R </a:t>
                      </a:r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 smtClean="0">
                          <a:solidFill>
                            <a:srgbClr val="000000"/>
                          </a:solidFill>
                          <a:latin typeface="Georgia"/>
                        </a:rPr>
                        <a:t>22302 a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Georgia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latin typeface="Georgia"/>
                        </a:rPr>
                        <a:t>20.7 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DDFB"/>
                    </a:solidFill>
                  </a:tcPr>
                </a:tc>
              </a:tr>
            </a:tbl>
          </a:graphicData>
        </a:graphic>
      </p:graphicFrame>
      <p:sp>
        <p:nvSpPr>
          <p:cNvPr id="84" name="Rectangle 17"/>
          <p:cNvSpPr>
            <a:spLocks noChangeArrowheads="1"/>
          </p:cNvSpPr>
          <p:nvPr/>
        </p:nvSpPr>
        <p:spPr bwMode="auto">
          <a:xfrm>
            <a:off x="33985200" y="24155400"/>
            <a:ext cx="1104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Values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are the means of 16 observations.  Means followed by the same letter are not significantly different according to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Tukey’s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honestly significant difference test (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&gt; 0.05).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Nematode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data was log</a:t>
            </a:r>
            <a:r>
              <a:rPr kumimoji="0" 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transformed prior to analysis;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nontransformed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means are presented.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Reproduction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factor calculated as final nematode population density/initial nematode population density.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29756100" y="17211944"/>
            <a:ext cx="2547492" cy="3590656"/>
            <a:chOff x="12710924" y="18287996"/>
            <a:chExt cx="2547492" cy="3590656"/>
          </a:xfrm>
        </p:grpSpPr>
        <p:grpSp>
          <p:nvGrpSpPr>
            <p:cNvPr id="87" name="Group 86"/>
            <p:cNvGrpSpPr/>
            <p:nvPr/>
          </p:nvGrpSpPr>
          <p:grpSpPr>
            <a:xfrm>
              <a:off x="12710924" y="18287996"/>
              <a:ext cx="2547492" cy="3590656"/>
              <a:chOff x="29484877" y="14173200"/>
              <a:chExt cx="2267127" cy="3226992"/>
            </a:xfrm>
          </p:grpSpPr>
          <p:pic>
            <p:nvPicPr>
              <p:cNvPr id="1031" name="Picture 7" descr="http://upload.wikimedia.org/wikipedia/commons/e/e6/A_juvenile_root-knot_nematode_(Meloidogyne_incognita)_penetrates_a_tomato_root_-_USDA-ARS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9565600" y="14173200"/>
                <a:ext cx="2157645" cy="2628900"/>
              </a:xfrm>
              <a:prstGeom prst="rect">
                <a:avLst/>
              </a:prstGeom>
              <a:noFill/>
            </p:spPr>
          </p:pic>
          <p:sp>
            <p:nvSpPr>
              <p:cNvPr id="57" name="Rectangle 56"/>
              <p:cNvSpPr/>
              <p:nvPr/>
            </p:nvSpPr>
            <p:spPr>
              <a:xfrm>
                <a:off x="29484877" y="16764001"/>
                <a:ext cx="2267127" cy="636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i="1" dirty="0" smtClean="0">
                    <a:latin typeface="Georgia" pitchFamily="18" charset="0"/>
                  </a:rPr>
                  <a:t>Meloidogyne</a:t>
                </a:r>
                <a:r>
                  <a:rPr lang="en-US" sz="2000" dirty="0" smtClean="0">
                    <a:latin typeface="Georgia" pitchFamily="18" charset="0"/>
                  </a:rPr>
                  <a:t> species</a:t>
                </a:r>
              </a:p>
              <a:p>
                <a:pPr algn="ctr"/>
                <a:r>
                  <a:rPr lang="en-US" sz="2000" dirty="0" smtClean="0">
                    <a:latin typeface="Georgia" pitchFamily="18" charset="0"/>
                  </a:rPr>
                  <a:t>J2 entering a root</a:t>
                </a:r>
                <a:endParaRPr lang="en-US" sz="2000" dirty="0">
                  <a:latin typeface="Georgia" pitchFamily="18" charset="0"/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3106431" y="20955000"/>
              <a:ext cx="213622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W. </a:t>
              </a:r>
              <a:r>
                <a:rPr lang="en-US" sz="1200" dirty="0" err="1" smtClean="0">
                  <a:solidFill>
                    <a:schemeClr val="bg1"/>
                  </a:solidFill>
                  <a:latin typeface="+mj-lt"/>
                </a:rPr>
                <a:t>Wergin</a:t>
              </a:r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 and R. Sayre, USDA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18592800" y="21945600"/>
            <a:ext cx="853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Aft>
                <a:spcPct val="0"/>
              </a:spcAft>
              <a:buClr>
                <a:schemeClr val="tx2"/>
              </a:buClr>
              <a:buSzPct val="95000"/>
            </a:pPr>
            <a:r>
              <a:rPr lang="en-US" sz="2500" dirty="0" smtClean="0">
                <a:latin typeface="Georgia" pitchFamily="18" charset="0"/>
                <a:cs typeface="Arial" pitchFamily="34" charset="0"/>
              </a:rPr>
              <a:t>Table 1. </a:t>
            </a:r>
            <a:r>
              <a:rPr lang="en-US" sz="2500" i="1" dirty="0" smtClean="0">
                <a:latin typeface="Georgia" pitchFamily="18" charset="0"/>
                <a:cs typeface="Arial" pitchFamily="34" charset="0"/>
              </a:rPr>
              <a:t>Meloidogyne</a:t>
            </a:r>
            <a:r>
              <a:rPr lang="en-US" sz="2500" i="1" dirty="0" smtClean="0">
                <a:latin typeface="Georgia" pitchFamily="18" charset="0"/>
                <a:ea typeface="Calibri"/>
                <a:cs typeface="Times New Roman"/>
              </a:rPr>
              <a:t> hapla</a:t>
            </a:r>
            <a:r>
              <a:rPr lang="en-US" sz="2500" dirty="0" smtClean="0">
                <a:latin typeface="Georgia" pitchFamily="18" charset="0"/>
                <a:ea typeface="Calibri"/>
                <a:cs typeface="Times New Roman"/>
              </a:rPr>
              <a:t> eggs/g root and reproduction factor</a:t>
            </a:r>
            <a:r>
              <a:rPr lang="en-US" sz="2500" dirty="0" smtClean="0">
                <a:latin typeface="Georgia" pitchFamily="18" charset="0"/>
                <a:cs typeface="Arial" pitchFamily="34" charset="0"/>
              </a:rPr>
              <a:t> in </a:t>
            </a:r>
            <a:r>
              <a:rPr lang="en-US" sz="2500" i="1" dirty="0" smtClean="0">
                <a:latin typeface="Georgia" pitchFamily="18" charset="0"/>
                <a:cs typeface="Arial" pitchFamily="34" charset="0"/>
              </a:rPr>
              <a:t>Vitis vinifera </a:t>
            </a:r>
            <a:r>
              <a:rPr lang="en-US" sz="2500" dirty="0" smtClean="0">
                <a:latin typeface="Georgia" pitchFamily="18" charset="0"/>
                <a:cs typeface="Arial" pitchFamily="34" charset="0"/>
              </a:rPr>
              <a:t>varieties and grape types</a:t>
            </a:r>
            <a:endParaRPr lang="en-US" sz="2500" dirty="0" smtClean="0">
              <a:latin typeface="Georgia" pitchFamily="18" charset="0"/>
              <a:ea typeface="Calibri"/>
              <a:cs typeface="Times New Roman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1372877" y="10744200"/>
            <a:ext cx="12782829" cy="7305518"/>
            <a:chOff x="32385000" y="12801600"/>
            <a:chExt cx="12634067" cy="6956172"/>
          </a:xfrm>
        </p:grpSpPr>
        <p:graphicFrame>
          <p:nvGraphicFramePr>
            <p:cNvPr id="49" name="Chart 48"/>
            <p:cNvGraphicFramePr/>
            <p:nvPr/>
          </p:nvGraphicFramePr>
          <p:xfrm>
            <a:off x="32385000" y="12801600"/>
            <a:ext cx="12573000" cy="6629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50" name="Rectangle 17"/>
            <p:cNvSpPr>
              <a:spLocks noChangeArrowheads="1"/>
            </p:cNvSpPr>
            <p:nvPr/>
          </p:nvSpPr>
          <p:spPr bwMode="auto">
            <a:xfrm>
              <a:off x="34351010" y="19420754"/>
              <a:ext cx="10406629" cy="337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dirty="0" smtClean="0">
                  <a:latin typeface="Georgia" pitchFamily="18" charset="0"/>
                  <a:cs typeface="Times New Roman" pitchFamily="18" charset="0"/>
                </a:rPr>
                <a:t>Note: Data for R 90 is not shown in the graph above due to its large total number of 186,174  </a:t>
              </a:r>
              <a:r>
                <a:rPr lang="en-US" sz="1700" i="1" dirty="0" smtClean="0">
                  <a:latin typeface="Georgia" pitchFamily="18" charset="0"/>
                  <a:cs typeface="Times New Roman" pitchFamily="18" charset="0"/>
                </a:rPr>
                <a:t>M. hapla</a:t>
              </a:r>
              <a:r>
                <a:rPr lang="en-US" sz="1700" dirty="0" smtClean="0">
                  <a:latin typeface="Georgia" pitchFamily="18" charset="0"/>
                  <a:cs typeface="Times New Roman" pitchFamily="18" charset="0"/>
                </a:rPr>
                <a:t>/pot.</a:t>
              </a:r>
              <a:endParaRPr kumimoji="0" lang="en-US" sz="17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4515041" y="13480112"/>
              <a:ext cx="10504026" cy="417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25479" indent="-2525479" defTabSz="91440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</a:pPr>
              <a:r>
                <a:rPr lang="en-US" sz="2500" dirty="0" smtClean="0">
                  <a:latin typeface="Georgia" pitchFamily="18" charset="0"/>
                  <a:cs typeface="Arial" pitchFamily="34" charset="0"/>
                </a:rPr>
                <a:t>Figure 9. </a:t>
              </a:r>
              <a:r>
                <a:rPr lang="en-US" sz="2500" dirty="0" smtClean="0">
                  <a:latin typeface="Georgia" pitchFamily="18" charset="0"/>
                </a:rPr>
                <a:t>Total Number of </a:t>
              </a:r>
              <a:r>
                <a:rPr lang="en-US" sz="2500" i="1" dirty="0" smtClean="0">
                  <a:latin typeface="Georgia" pitchFamily="18" charset="0"/>
                </a:rPr>
                <a:t>M. hapla</a:t>
              </a:r>
              <a:r>
                <a:rPr lang="en-US" sz="2500" dirty="0" smtClean="0">
                  <a:latin typeface="Georgia" pitchFamily="18" charset="0"/>
                </a:rPr>
                <a:t>/Grape for both Rootstocks Trials</a:t>
              </a: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33985200" y="18211800"/>
            <a:ext cx="891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Aft>
                <a:spcPct val="0"/>
              </a:spcAft>
              <a:buClr>
                <a:schemeClr val="tx2"/>
              </a:buClr>
              <a:buSzPct val="95000"/>
            </a:pPr>
            <a:r>
              <a:rPr lang="en-US" sz="2500" dirty="0" smtClean="0">
                <a:latin typeface="Georgia" pitchFamily="18" charset="0"/>
                <a:cs typeface="Arial" pitchFamily="34" charset="0"/>
              </a:rPr>
              <a:t>Table 2. </a:t>
            </a:r>
            <a:r>
              <a:rPr lang="en-US" sz="2500" i="1" dirty="0" smtClean="0">
                <a:latin typeface="Georgia" pitchFamily="18" charset="0"/>
                <a:cs typeface="Arial" pitchFamily="34" charset="0"/>
              </a:rPr>
              <a:t>Meloidogyne</a:t>
            </a:r>
            <a:r>
              <a:rPr lang="en-US" sz="2500" i="1" dirty="0" smtClean="0">
                <a:latin typeface="Georgia" pitchFamily="18" charset="0"/>
                <a:ea typeface="Calibri"/>
                <a:cs typeface="Times New Roman"/>
              </a:rPr>
              <a:t> hapla</a:t>
            </a:r>
            <a:r>
              <a:rPr lang="en-US" sz="2500" dirty="0" smtClean="0">
                <a:latin typeface="Georgia" pitchFamily="18" charset="0"/>
                <a:ea typeface="Calibri"/>
                <a:cs typeface="Times New Roman"/>
              </a:rPr>
              <a:t> eggs/g root and reproduction factor</a:t>
            </a:r>
            <a:r>
              <a:rPr lang="en-US" sz="2500" dirty="0" smtClean="0">
                <a:latin typeface="Georgia" pitchFamily="18" charset="0"/>
                <a:cs typeface="Arial" pitchFamily="34" charset="0"/>
              </a:rPr>
              <a:t> in </a:t>
            </a:r>
            <a:r>
              <a:rPr lang="en-US" sz="2500" i="1" dirty="0" smtClean="0">
                <a:latin typeface="Georgia" pitchFamily="18" charset="0"/>
                <a:cs typeface="Arial" pitchFamily="34" charset="0"/>
              </a:rPr>
              <a:t>Vitis </a:t>
            </a:r>
            <a:r>
              <a:rPr lang="en-US" sz="2500" dirty="0" smtClean="0">
                <a:latin typeface="Georgia" pitchFamily="18" charset="0"/>
                <a:cs typeface="Arial" pitchFamily="34" charset="0"/>
              </a:rPr>
              <a:t>rootstocks and Riesling 90</a:t>
            </a:r>
            <a:endParaRPr lang="en-US" sz="2500" dirty="0" smtClean="0">
              <a:latin typeface="Georgia" pitchFamily="18" charset="0"/>
              <a:ea typeface="Calibri"/>
              <a:cs typeface="Times New Roman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6875787" y="30420811"/>
            <a:ext cx="1907257" cy="2048778"/>
            <a:chOff x="6858000" y="30385435"/>
            <a:chExt cx="1907257" cy="2048778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858000" y="30403800"/>
              <a:ext cx="1907257" cy="2030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2" name="Rectangle 101"/>
            <p:cNvSpPr/>
            <p:nvPr/>
          </p:nvSpPr>
          <p:spPr>
            <a:xfrm>
              <a:off x="6858000" y="30385435"/>
              <a:ext cx="891591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500" dirty="0" smtClean="0">
                  <a:latin typeface="Georgia" pitchFamily="18" charset="0"/>
                </a:rPr>
                <a:t>Figure 4</a:t>
              </a:r>
              <a:endParaRPr lang="en-US" sz="1500" dirty="0"/>
            </a:p>
          </p:txBody>
        </p:sp>
      </p:grp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1524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023800" y="152400"/>
            <a:ext cx="75692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8" name="Group 87"/>
          <p:cNvGrpSpPr/>
          <p:nvPr/>
        </p:nvGrpSpPr>
        <p:grpSpPr>
          <a:xfrm>
            <a:off x="37338000" y="25679400"/>
            <a:ext cx="7315200" cy="3256077"/>
            <a:chOff x="37338000" y="25679400"/>
            <a:chExt cx="7315200" cy="3256077"/>
          </a:xfrm>
        </p:grpSpPr>
        <p:sp>
          <p:nvSpPr>
            <p:cNvPr id="77" name="Rectangle 76"/>
            <p:cNvSpPr/>
            <p:nvPr/>
          </p:nvSpPr>
          <p:spPr>
            <a:xfrm>
              <a:off x="41681400" y="27612038"/>
              <a:ext cx="29718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Georgia" pitchFamily="18" charset="0"/>
                </a:rPr>
                <a:t>St. George, 420A, 110R, </a:t>
              </a:r>
              <a:r>
                <a:rPr lang="en-US" sz="2000" dirty="0" err="1" smtClean="0">
                  <a:latin typeface="Georgia" pitchFamily="18" charset="0"/>
                </a:rPr>
                <a:t>Riperia</a:t>
              </a:r>
              <a:r>
                <a:rPr lang="en-US" sz="2000" dirty="0" smtClean="0">
                  <a:latin typeface="Georgia" pitchFamily="18" charset="0"/>
                </a:rPr>
                <a:t> </a:t>
              </a:r>
              <a:r>
                <a:rPr lang="en-US" sz="2000" dirty="0" err="1" smtClean="0">
                  <a:latin typeface="Georgia" pitchFamily="18" charset="0"/>
                </a:rPr>
                <a:t>Gloire</a:t>
              </a:r>
              <a:r>
                <a:rPr lang="en-US" sz="2000" dirty="0" smtClean="0">
                  <a:latin typeface="Georgia" pitchFamily="18" charset="0"/>
                </a:rPr>
                <a:t>, 101-14, and R 90 vines  from 1</a:t>
              </a:r>
              <a:r>
                <a:rPr lang="en-US" sz="2000" baseline="30000" dirty="0" smtClean="0">
                  <a:latin typeface="Georgia" pitchFamily="18" charset="0"/>
                </a:rPr>
                <a:t>st</a:t>
              </a:r>
              <a:r>
                <a:rPr lang="en-US" sz="2000" dirty="0" smtClean="0">
                  <a:latin typeface="Georgia" pitchFamily="18" charset="0"/>
                </a:rPr>
                <a:t> greenhouse trial </a:t>
              </a:r>
              <a:endParaRPr lang="en-US" sz="2000" dirty="0"/>
            </a:p>
          </p:txBody>
        </p:sp>
        <p:pic>
          <p:nvPicPr>
            <p:cNvPr id="5" name="Picture 1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7338000" y="25679400"/>
              <a:ext cx="4343400" cy="3256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6" name="Group 85"/>
          <p:cNvGrpSpPr/>
          <p:nvPr/>
        </p:nvGrpSpPr>
        <p:grpSpPr>
          <a:xfrm>
            <a:off x="16421100" y="15392400"/>
            <a:ext cx="12877800" cy="6705600"/>
            <a:chOff x="17068800" y="15438718"/>
            <a:chExt cx="13106400" cy="6278282"/>
          </a:xfrm>
        </p:grpSpPr>
        <p:graphicFrame>
          <p:nvGraphicFramePr>
            <p:cNvPr id="82" name="Chart 81"/>
            <p:cNvGraphicFramePr/>
            <p:nvPr/>
          </p:nvGraphicFramePr>
          <p:xfrm>
            <a:off x="17068800" y="15773400"/>
            <a:ext cx="13106400" cy="5943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85" name="Rectangle 84"/>
            <p:cNvSpPr/>
            <p:nvPr/>
          </p:nvSpPr>
          <p:spPr>
            <a:xfrm>
              <a:off x="18387195" y="15438718"/>
              <a:ext cx="11051254" cy="410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25479" indent="-2525479" defTabSz="914400" fontAlgn="base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</a:pPr>
              <a:r>
                <a:rPr lang="en-US" sz="2500" dirty="0" smtClean="0">
                  <a:latin typeface="Georgia" pitchFamily="18" charset="0"/>
                  <a:cs typeface="Arial" pitchFamily="34" charset="0"/>
                </a:rPr>
                <a:t>Figure 8. </a:t>
              </a:r>
              <a:r>
                <a:rPr lang="en-US" sz="2500" dirty="0" smtClean="0">
                  <a:latin typeface="Georgia" pitchFamily="18" charset="0"/>
                </a:rPr>
                <a:t>Total Number of </a:t>
              </a:r>
              <a:r>
                <a:rPr lang="en-US" sz="2500" i="1" dirty="0" smtClean="0">
                  <a:latin typeface="Georgia" pitchFamily="18" charset="0"/>
                </a:rPr>
                <a:t>M. hapla</a:t>
              </a:r>
              <a:r>
                <a:rPr lang="en-US" sz="2500" dirty="0" smtClean="0">
                  <a:latin typeface="Georgia" pitchFamily="18" charset="0"/>
                </a:rPr>
                <a:t>/Grape</a:t>
              </a:r>
              <a:r>
                <a:rPr lang="en-US" sz="2500" i="1" dirty="0" smtClean="0">
                  <a:latin typeface="Georgia" pitchFamily="18" charset="0"/>
                </a:rPr>
                <a:t> </a:t>
              </a:r>
              <a:r>
                <a:rPr lang="en-US" sz="2500" dirty="0" smtClean="0">
                  <a:latin typeface="Georgia" pitchFamily="18" charset="0"/>
                </a:rPr>
                <a:t>for the 2012 Variety/Clone Trial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9756100" y="24597721"/>
            <a:ext cx="5867400" cy="4337756"/>
            <a:chOff x="29870400" y="24189083"/>
            <a:chExt cx="5867400" cy="4337756"/>
          </a:xfrm>
        </p:grpSpPr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9870400" y="24189083"/>
              <a:ext cx="2903787" cy="4337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" name="Rectangle 80"/>
            <p:cNvSpPr/>
            <p:nvPr/>
          </p:nvSpPr>
          <p:spPr>
            <a:xfrm>
              <a:off x="32766000" y="27203400"/>
              <a:ext cx="29718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Georgia" pitchFamily="18" charset="0"/>
                </a:rPr>
                <a:t>Harmony, Freedom, 3309C, Salt Creek, and R90 vines from the 1</a:t>
              </a:r>
              <a:r>
                <a:rPr lang="en-US" sz="2000" baseline="30000" dirty="0" smtClean="0">
                  <a:latin typeface="Georgia" pitchFamily="18" charset="0"/>
                </a:rPr>
                <a:t>st</a:t>
              </a:r>
              <a:r>
                <a:rPr lang="en-US" sz="2000" dirty="0" smtClean="0">
                  <a:latin typeface="Georgia" pitchFamily="18" charset="0"/>
                </a:rPr>
                <a:t> greenhouse trial</a:t>
              </a:r>
              <a:endParaRPr lang="en-US" sz="2000" dirty="0"/>
            </a:p>
          </p:txBody>
        </p:sp>
      </p:grp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756100" y="21031200"/>
            <a:ext cx="253603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" name="Rectangle 90"/>
          <p:cNvSpPr/>
          <p:nvPr/>
        </p:nvSpPr>
        <p:spPr>
          <a:xfrm>
            <a:off x="29489400" y="23298090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eorgia" pitchFamily="18" charset="0"/>
              </a:rPr>
              <a:t>Gall on root from </a:t>
            </a:r>
            <a:r>
              <a:rPr lang="en-US" sz="2000" i="1" dirty="0" smtClean="0">
                <a:latin typeface="Georgia" pitchFamily="18" charset="0"/>
              </a:rPr>
              <a:t>M. hapla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Blue Segoe 4-3 template-template_April-17-2007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Median">
  <a:themeElements>
    <a:clrScheme name="Custom 6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527D55"/>
      </a:accent1>
      <a:accent2>
        <a:srgbClr val="7030A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Textured template_Wine Segoe_TP10286784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3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Health_Plan_Exec_Forum 2006">
  <a:themeElements>
    <a:clrScheme name="Custom 6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527D55"/>
      </a:accent1>
      <a:accent2>
        <a:srgbClr val="7030A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56078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5607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lackadder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56078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5607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lackadder ITC" pitchFamily="82" charset="0"/>
          </a:defRPr>
        </a:defPPr>
      </a:lstStyle>
    </a:lnDef>
  </a:objectDefaults>
  <a:extraClrSchemeLst>
    <a:extraClrScheme>
      <a:clrScheme name="Health_Plan_Exec_Forum 2006 1">
        <a:dk1>
          <a:srgbClr val="000000"/>
        </a:dk1>
        <a:lt1>
          <a:srgbClr val="FFFFFF"/>
        </a:lt1>
        <a:dk2>
          <a:srgbClr val="006600"/>
        </a:dk2>
        <a:lt2>
          <a:srgbClr val="FFCC29"/>
        </a:lt2>
        <a:accent1>
          <a:srgbClr val="FCEB98"/>
        </a:accent1>
        <a:accent2>
          <a:srgbClr val="33CC33"/>
        </a:accent2>
        <a:accent3>
          <a:srgbClr val="AAB8AA"/>
        </a:accent3>
        <a:accent4>
          <a:srgbClr val="DADADA"/>
        </a:accent4>
        <a:accent5>
          <a:srgbClr val="FDF3CA"/>
        </a:accent5>
        <a:accent6>
          <a:srgbClr val="2DB92D"/>
        </a:accent6>
        <a:hlink>
          <a:srgbClr val="3399FF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TS010286728</Template>
  <TotalTime>12635</TotalTime>
  <Words>955</Words>
  <Application>Microsoft Office PowerPoint</Application>
  <PresentationFormat>Custom</PresentationFormat>
  <Paragraphs>147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Blue Segoe 4-3 template-template_April-17-2007</vt:lpstr>
      <vt:lpstr>White with Courier font for code slides</vt:lpstr>
      <vt:lpstr>1_Textured template_Green Segoe_TP10286782</vt:lpstr>
      <vt:lpstr>1_White with Courier font for code slides</vt:lpstr>
      <vt:lpstr>1_Textured template_Wine Segoe_TP10286784</vt:lpstr>
      <vt:lpstr>2_White with Courier font for code slides</vt:lpstr>
      <vt:lpstr>1_Blue Segoe 4-3 template-template_April-17-2007</vt:lpstr>
      <vt:lpstr>3_White with Courier font for code slides</vt:lpstr>
      <vt:lpstr>Health_Plan_Exec_Forum 2006</vt:lpstr>
      <vt:lpstr>Median</vt:lpstr>
      <vt:lpstr>Image</vt:lpstr>
      <vt:lpstr>Host status of own-rooted Vitis vinifera varieties/clones and  Vitis rootstocks to Meloidogyne hapla   A.D. Howland1, P.A. Skinkis1, R.P. Schreiner2, and I.A. Zasada2 1Department of Horticulture, Oregon State University, Corvallis, OR 97330 2USDA-ARS Horticultural Crops Research Laboratory, Corvallis, OR 97330</vt:lpstr>
    </vt:vector>
  </TitlesOfParts>
  <Company>USDA-ARS HCRL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Host status of own-rooted Vitis vinifera varieties/clones and Vitis rootstocks to Meloidogyne hapla   A.D. Howland1, P.A. Skinkis1, R.P. Schreiner2, and I.A. Zasada2 1Department of Horticulture, Oregon State University, Corvallis, OR 97330 2USDA-ARS Horticultural Crops Research Laboratory, Corvallis, OR 97330</dc:title>
  <dc:creator>howlanda</dc:creator>
  <cp:lastModifiedBy>zasadai</cp:lastModifiedBy>
  <cp:revision>735</cp:revision>
  <dcterms:created xsi:type="dcterms:W3CDTF">2014-01-13T22:22:16Z</dcterms:created>
  <dcterms:modified xsi:type="dcterms:W3CDTF">2014-02-04T17:33:31Z</dcterms:modified>
</cp:coreProperties>
</file>